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23"/>
  </p:handoutMasterIdLst>
  <p:sldIdLst>
    <p:sldId id="257" r:id="rId2"/>
    <p:sldId id="273" r:id="rId3"/>
    <p:sldId id="258" r:id="rId4"/>
    <p:sldId id="263" r:id="rId5"/>
    <p:sldId id="292" r:id="rId6"/>
    <p:sldId id="264" r:id="rId7"/>
    <p:sldId id="265" r:id="rId8"/>
    <p:sldId id="266" r:id="rId9"/>
    <p:sldId id="267" r:id="rId10"/>
    <p:sldId id="268" r:id="rId11"/>
    <p:sldId id="261" r:id="rId12"/>
    <p:sldId id="269" r:id="rId13"/>
    <p:sldId id="270" r:id="rId14"/>
    <p:sldId id="271" r:id="rId15"/>
    <p:sldId id="272" r:id="rId16"/>
    <p:sldId id="275" r:id="rId17"/>
    <p:sldId id="276" r:id="rId18"/>
    <p:sldId id="274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7" r:id="rId29"/>
    <p:sldId id="286" r:id="rId30"/>
    <p:sldId id="288" r:id="rId31"/>
    <p:sldId id="289" r:id="rId32"/>
    <p:sldId id="290" r:id="rId33"/>
    <p:sldId id="291" r:id="rId34"/>
    <p:sldId id="294" r:id="rId35"/>
    <p:sldId id="309" r:id="rId36"/>
    <p:sldId id="295" r:id="rId37"/>
    <p:sldId id="296" r:id="rId38"/>
    <p:sldId id="297" r:id="rId39"/>
    <p:sldId id="298" r:id="rId40"/>
    <p:sldId id="329" r:id="rId41"/>
    <p:sldId id="293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10" r:id="rId53"/>
    <p:sldId id="311" r:id="rId54"/>
    <p:sldId id="312" r:id="rId55"/>
    <p:sldId id="314" r:id="rId56"/>
    <p:sldId id="313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31" r:id="rId71"/>
    <p:sldId id="330" r:id="rId72"/>
    <p:sldId id="332" r:id="rId73"/>
    <p:sldId id="333" r:id="rId74"/>
    <p:sldId id="334" r:id="rId75"/>
    <p:sldId id="335" r:id="rId76"/>
    <p:sldId id="336" r:id="rId77"/>
    <p:sldId id="337" r:id="rId78"/>
    <p:sldId id="338" r:id="rId79"/>
    <p:sldId id="339" r:id="rId80"/>
    <p:sldId id="340" r:id="rId81"/>
    <p:sldId id="343" r:id="rId82"/>
    <p:sldId id="344" r:id="rId83"/>
    <p:sldId id="348" r:id="rId84"/>
    <p:sldId id="345" r:id="rId85"/>
    <p:sldId id="342" r:id="rId86"/>
    <p:sldId id="341" r:id="rId87"/>
    <p:sldId id="328" r:id="rId88"/>
    <p:sldId id="350" r:id="rId89"/>
    <p:sldId id="349" r:id="rId90"/>
    <p:sldId id="351" r:id="rId91"/>
    <p:sldId id="352" r:id="rId92"/>
    <p:sldId id="353" r:id="rId93"/>
    <p:sldId id="354" r:id="rId94"/>
    <p:sldId id="355" r:id="rId95"/>
    <p:sldId id="356" r:id="rId96"/>
    <p:sldId id="357" r:id="rId97"/>
    <p:sldId id="358" r:id="rId98"/>
    <p:sldId id="359" r:id="rId99"/>
    <p:sldId id="360" r:id="rId100"/>
    <p:sldId id="361" r:id="rId101"/>
    <p:sldId id="362" r:id="rId102"/>
    <p:sldId id="363" r:id="rId103"/>
    <p:sldId id="364" r:id="rId104"/>
    <p:sldId id="366" r:id="rId105"/>
    <p:sldId id="367" r:id="rId106"/>
    <p:sldId id="369" r:id="rId107"/>
    <p:sldId id="368" r:id="rId108"/>
    <p:sldId id="370" r:id="rId109"/>
    <p:sldId id="371" r:id="rId110"/>
    <p:sldId id="372" r:id="rId111"/>
    <p:sldId id="373" r:id="rId112"/>
    <p:sldId id="374" r:id="rId113"/>
    <p:sldId id="375" r:id="rId114"/>
    <p:sldId id="365" r:id="rId115"/>
    <p:sldId id="376" r:id="rId116"/>
    <p:sldId id="378" r:id="rId117"/>
    <p:sldId id="377" r:id="rId118"/>
    <p:sldId id="379" r:id="rId119"/>
    <p:sldId id="380" r:id="rId120"/>
    <p:sldId id="381" r:id="rId121"/>
    <p:sldId id="382" r:id="rId122"/>
  </p:sldIdLst>
  <p:sldSz cx="12192000" cy="6858000"/>
  <p:notesSz cx="96012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0" autoAdjust="0"/>
    <p:restoredTop sz="94660"/>
  </p:normalViewPr>
  <p:slideViewPr>
    <p:cSldViewPr snapToGrid="0">
      <p:cViewPr varScale="1">
        <p:scale>
          <a:sx n="90" d="100"/>
          <a:sy n="90" d="100"/>
        </p:scale>
        <p:origin x="120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7031"/>
          </a:xfrm>
          <a:prstGeom prst="rect">
            <a:avLst/>
          </a:prstGeom>
        </p:spPr>
        <p:txBody>
          <a:bodyPr vert="horz" lIns="96651" tIns="48325" rIns="96651" bIns="4832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38458" y="0"/>
            <a:ext cx="4160520" cy="367031"/>
          </a:xfrm>
          <a:prstGeom prst="rect">
            <a:avLst/>
          </a:prstGeom>
        </p:spPr>
        <p:txBody>
          <a:bodyPr vert="horz" lIns="96651" tIns="48325" rIns="96651" bIns="48325" rtlCol="0"/>
          <a:lstStyle>
            <a:lvl1pPr algn="r">
              <a:defRPr sz="1200"/>
            </a:lvl1pPr>
          </a:lstStyle>
          <a:p>
            <a:fld id="{2C837743-40E8-4ED6-86FA-2365FC59CEA8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948170"/>
            <a:ext cx="4160520" cy="367030"/>
          </a:xfrm>
          <a:prstGeom prst="rect">
            <a:avLst/>
          </a:prstGeom>
        </p:spPr>
        <p:txBody>
          <a:bodyPr vert="horz" lIns="96651" tIns="48325" rIns="96651" bIns="4832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438458" y="6948170"/>
            <a:ext cx="4160520" cy="367030"/>
          </a:xfrm>
          <a:prstGeom prst="rect">
            <a:avLst/>
          </a:prstGeom>
        </p:spPr>
        <p:txBody>
          <a:bodyPr vert="horz" lIns="96651" tIns="48325" rIns="96651" bIns="48325" rtlCol="0" anchor="b"/>
          <a:lstStyle>
            <a:lvl1pPr algn="r">
              <a:defRPr sz="1200"/>
            </a:lvl1pPr>
          </a:lstStyle>
          <a:p>
            <a:fld id="{444D87CC-E433-4A31-A954-4AB3B4F11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4129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2D8EF-BBDA-4066-8D00-1E318ECD0383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37C91-0774-4610-86E4-A266F429D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623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2D8EF-BBDA-4066-8D00-1E318ECD0383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37C91-0774-4610-86E4-A266F429D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968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2D8EF-BBDA-4066-8D00-1E318ECD0383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37C91-0774-4610-86E4-A266F429D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810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2D8EF-BBDA-4066-8D00-1E318ECD0383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37C91-0774-4610-86E4-A266F429D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886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2D8EF-BBDA-4066-8D00-1E318ECD0383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37C91-0774-4610-86E4-A266F429D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905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2D8EF-BBDA-4066-8D00-1E318ECD0383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37C91-0774-4610-86E4-A266F429D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25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2D8EF-BBDA-4066-8D00-1E318ECD0383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37C91-0774-4610-86E4-A266F429D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2D8EF-BBDA-4066-8D00-1E318ECD0383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37C91-0774-4610-86E4-A266F429D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11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2D8EF-BBDA-4066-8D00-1E318ECD0383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37C91-0774-4610-86E4-A266F429D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61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2D8EF-BBDA-4066-8D00-1E318ECD0383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37C91-0774-4610-86E4-A266F429D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69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2D8EF-BBDA-4066-8D00-1E318ECD0383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37C91-0774-4610-86E4-A266F429D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019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2D8EF-BBDA-4066-8D00-1E318ECD0383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437C91-0774-4610-86E4-A266F429D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758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2469" y="50750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Chapter 8</a:t>
            </a:r>
            <a:br>
              <a:rPr lang="en-US" dirty="0" smtClean="0"/>
            </a:br>
            <a:r>
              <a:rPr lang="en-US" dirty="0" err="1" smtClean="0"/>
              <a:t>Krylov</a:t>
            </a:r>
            <a:r>
              <a:rPr lang="en-US" dirty="0" smtClean="0"/>
              <a:t> Methods in </a:t>
            </a:r>
            <a:r>
              <a:rPr lang="en-US" smtClean="0"/>
              <a:t>Linear Algebra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262" y="2936128"/>
            <a:ext cx="6691767" cy="357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49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086" y="231321"/>
            <a:ext cx="7551057" cy="69441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Matrix fill-in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164115" y="6052229"/>
            <a:ext cx="6604000" cy="612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/>
              <a:t>The </a:t>
            </a:r>
            <a:r>
              <a:rPr lang="en-US" sz="2400" dirty="0" smtClean="0">
                <a:cs typeface="Courier New" panose="02070309020205020404" pitchFamily="49" charset="0"/>
              </a:rPr>
              <a:t>number of </a:t>
            </a:r>
            <a:r>
              <a:rPr lang="en-US" sz="2400" dirty="0" err="1" smtClean="0">
                <a:cs typeface="Courier New" panose="02070309020205020404" pitchFamily="49" charset="0"/>
              </a:rPr>
              <a:t>nonzeros</a:t>
            </a:r>
            <a:r>
              <a:rPr lang="en-US" sz="2400" dirty="0" smtClean="0">
                <a:cs typeface="Courier New" panose="02070309020205020404" pitchFamily="49" charset="0"/>
              </a:rPr>
              <a:t> increased by more than 4x</a:t>
            </a:r>
            <a:endParaRPr lang="en-US" sz="2400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30297"/>
            <a:ext cx="1779940" cy="5434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318" y="1997526"/>
            <a:ext cx="7083425" cy="386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6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379640"/>
            <a:ext cx="8465457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MINRES and CG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72" y="1001486"/>
            <a:ext cx="1571563" cy="405565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8710823" y="3015047"/>
            <a:ext cx="3225803" cy="3558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minres</a:t>
            </a:r>
            <a:r>
              <a:rPr lang="en-US" dirty="0" smtClean="0"/>
              <a:t> and</a:t>
            </a:r>
            <a:r>
              <a:rPr lang="en-US" dirty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pcg</a:t>
            </a:r>
            <a:r>
              <a:rPr lang="en-US" dirty="0" smtClean="0"/>
              <a:t> residuals’ decay </a:t>
            </a:r>
            <a:r>
              <a:rPr lang="en-US" i="1" dirty="0" smtClean="0"/>
              <a:t>rates</a:t>
            </a:r>
            <a:r>
              <a:rPr lang="en-US" dirty="0" smtClean="0"/>
              <a:t> are similar, but residual bigger for CG</a:t>
            </a:r>
          </a:p>
          <a:p>
            <a:r>
              <a:rPr lang="en-US" dirty="0" smtClean="0"/>
              <a:t>Very little progress toward answer</a:t>
            </a:r>
          </a:p>
          <a:p>
            <a:r>
              <a:rPr lang="en-US" dirty="0" smtClean="0"/>
              <a:t>What about error?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71" y="1407051"/>
            <a:ext cx="7416309" cy="540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1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379640"/>
            <a:ext cx="8465457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MINRES and CG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72" y="1001486"/>
            <a:ext cx="1571563" cy="4055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/>
              <p:cNvSpPr txBox="1">
                <a:spLocks/>
              </p:cNvSpPr>
              <p:nvPr/>
            </p:nvSpPr>
            <p:spPr>
              <a:xfrm>
                <a:off x="504372" y="3683791"/>
                <a:ext cx="6563693" cy="295484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Yep, that error is bad!</a:t>
                </a:r>
              </a:p>
              <a:p>
                <a:r>
                  <a:rPr lang="en-US" dirty="0" smtClean="0"/>
                  <a:t>Theory: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≈3.9×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−9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n-US" dirty="0"/>
                  <a:t>Theory: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0.27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Larger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κ</m:t>
                    </m:r>
                  </m:oMath>
                </a14:m>
                <a:r>
                  <a:rPr lang="en-US" dirty="0" smtClean="0"/>
                  <a:t> has strong effect!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1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372" y="3683791"/>
                <a:ext cx="6563693" cy="2954842"/>
              </a:xfrm>
              <a:prstGeom prst="rect">
                <a:avLst/>
              </a:prstGeom>
              <a:blipFill>
                <a:blip r:embed="rId3"/>
                <a:stretch>
                  <a:fillRect l="-1673" t="-3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72" y="1473432"/>
            <a:ext cx="5197111" cy="21439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7077" y="4074937"/>
            <a:ext cx="2895085" cy="85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85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4372" y="1001486"/>
                <a:ext cx="11179628" cy="425013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dirty="0" smtClean="0"/>
                  <a:t>;  in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 err="1" smtClean="0"/>
                  <a:t>th</a:t>
                </a:r>
                <a:r>
                  <a:rPr lang="en-US" dirty="0" smtClean="0"/>
                  <a:t> iteration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 smtClean="0"/>
                  <a:t>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en-US" dirty="0" smtClean="0"/>
                  <a:t>We can think of solution as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b="1" dirty="0" smtClean="0"/>
              </a:p>
              <a:p>
                <a:r>
                  <a:rPr lang="en-US" dirty="0" smtClean="0"/>
                  <a:t>Substitution gives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dirty="0" smtClean="0"/>
                  <a:t>, 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𝑨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endParaRPr lang="en-US" dirty="0" smtClean="0"/>
              </a:p>
              <a:p>
                <a:r>
                  <a:rPr lang="en-US" dirty="0"/>
                  <a:t>A</a:t>
                </a:r>
                <a:r>
                  <a:rPr lang="en-US" dirty="0" smtClean="0"/>
                  <a:t>pproximately solving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𝑨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 smtClean="0"/>
                  <a:t> for the “correction” gives us an updated solution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Iteration can be stopped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||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lang="en-US" dirty="0" smtClean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lang="en-US" dirty="0" smtClean="0"/>
                  <a:t>, or both,</a:t>
                </a:r>
                <a:r>
                  <a:rPr lang="en-US" dirty="0"/>
                  <a:t> </a:t>
                </a:r>
                <a:r>
                  <a:rPr lang="en-US" dirty="0" smtClean="0"/>
                  <a:t>are smaller than preset tolerances</a:t>
                </a:r>
              </a:p>
              <a:p>
                <a:r>
                  <a:rPr lang="en-US" dirty="0" smtClean="0"/>
                  <a:t>When A is ill-conditioned,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lang="en-US" dirty="0" smtClean="0"/>
                  <a:t> may be very small, while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||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lang="en-US" dirty="0" smtClean="0"/>
                  <a:t> isn’t: be careful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372" y="1001486"/>
                <a:ext cx="11179628" cy="4250136"/>
              </a:xfrm>
              <a:blipFill>
                <a:blip r:embed="rId2"/>
                <a:stretch>
                  <a:fillRect l="-981" t="-2296" r="-1418" b="-2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263526"/>
            <a:ext cx="9757228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About stopping criteria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989" y="5004487"/>
            <a:ext cx="6774028" cy="131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0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828" y="1874610"/>
            <a:ext cx="10515600" cy="223293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Section 8.7</a:t>
            </a:r>
            <a:b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Matrix-free Iterations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08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4372" y="1001486"/>
                <a:ext cx="10017491" cy="4309550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 smtClean="0"/>
                  <a:t>We can think of </a:t>
                </a:r>
                <a14:m>
                  <m:oMath xmlns:m="http://schemas.openxmlformats.org/officeDocument/2006/math">
                    <m:r>
                      <a:rPr lang="en-US" sz="3600" b="1" i="1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en-US" sz="3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1" i="1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3600" dirty="0" smtClean="0"/>
                  <a:t> as a linear transformation of </a:t>
                </a:r>
                <a14:m>
                  <m:oMath xmlns:m="http://schemas.openxmlformats.org/officeDocument/2006/math"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 smtClean="0"/>
                  <a:t> to </a:t>
                </a:r>
                <a14:m>
                  <m:oMath xmlns:m="http://schemas.openxmlformats.org/officeDocument/2006/math"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sz="3600" b="1" i="1" dirty="0" smtClean="0"/>
              </a:p>
              <a:p>
                <a:r>
                  <a:rPr lang="en-US" sz="3600" dirty="0" smtClean="0"/>
                  <a:t>The solution process undoes this transformation, </a:t>
                </a:r>
                <a14:m>
                  <m:oMath xmlns:m="http://schemas.openxmlformats.org/officeDocument/2006/math">
                    <m:r>
                      <a:rPr lang="en-US" sz="36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600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sz="3600" b="1" dirty="0" smtClean="0"/>
              </a:p>
              <a:p>
                <a:r>
                  <a:rPr lang="en-US" sz="3600" dirty="0" smtClean="0"/>
                  <a:t>Interestingly, we can undo a linear transformation without having to explicitly form the matrix </a:t>
                </a:r>
                <a14:m>
                  <m:oMath xmlns:m="http://schemas.openxmlformats.org/officeDocument/2006/math">
                    <m:r>
                      <a:rPr lang="en-US" sz="3600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3600" dirty="0" smtClean="0"/>
                  <a:t>!</a:t>
                </a:r>
              </a:p>
              <a:p>
                <a:r>
                  <a:rPr lang="en-US" sz="3600" dirty="0" smtClean="0"/>
                  <a:t>How can we do this?  Let’s try an example. </a:t>
                </a:r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372" y="1001486"/>
                <a:ext cx="10017491" cy="4309550"/>
              </a:xfrm>
              <a:blipFill>
                <a:blip r:embed="rId2"/>
                <a:stretch>
                  <a:fillRect l="-1704" t="-3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263526"/>
            <a:ext cx="9757228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Linear transformations, and undoing them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63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4372" y="1001486"/>
                <a:ext cx="10017491" cy="4309550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 smtClean="0"/>
                  <a:t>We can think of </a:t>
                </a:r>
                <a14:m>
                  <m:oMath xmlns:m="http://schemas.openxmlformats.org/officeDocument/2006/math">
                    <m:r>
                      <a:rPr lang="en-US" sz="3600" b="1" i="1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en-US" sz="3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1" i="1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3600" dirty="0" smtClean="0"/>
                  <a:t> as a linear transformation of </a:t>
                </a:r>
                <a14:m>
                  <m:oMath xmlns:m="http://schemas.openxmlformats.org/officeDocument/2006/math"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 smtClean="0"/>
                  <a:t> to </a:t>
                </a:r>
                <a14:m>
                  <m:oMath xmlns:m="http://schemas.openxmlformats.org/officeDocument/2006/math"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sz="3600" b="1" i="1" dirty="0" smtClean="0"/>
              </a:p>
              <a:p>
                <a:r>
                  <a:rPr lang="en-US" sz="3600" dirty="0" smtClean="0"/>
                  <a:t>The solution process undoes this transformation, </a:t>
                </a:r>
                <a14:m>
                  <m:oMath xmlns:m="http://schemas.openxmlformats.org/officeDocument/2006/math">
                    <m:r>
                      <a:rPr lang="en-US" sz="36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600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sz="3600" b="1" dirty="0" smtClean="0"/>
              </a:p>
              <a:p>
                <a:r>
                  <a:rPr lang="en-US" sz="3600" dirty="0" smtClean="0"/>
                  <a:t>Interestingly, we can undo a linear transformation without having to explicitly form the matrix </a:t>
                </a:r>
                <a14:m>
                  <m:oMath xmlns:m="http://schemas.openxmlformats.org/officeDocument/2006/math">
                    <m:r>
                      <a:rPr lang="en-US" sz="3600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3600" dirty="0" smtClean="0"/>
                  <a:t>!</a:t>
                </a:r>
              </a:p>
              <a:p>
                <a:r>
                  <a:rPr lang="en-US" sz="3600" dirty="0" smtClean="0"/>
                  <a:t>How can we do this?  Let’s try an example. </a:t>
                </a:r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372" y="1001486"/>
                <a:ext cx="10017491" cy="4309550"/>
              </a:xfrm>
              <a:blipFill>
                <a:blip r:embed="rId2"/>
                <a:stretch>
                  <a:fillRect l="-1704" t="-3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263526"/>
            <a:ext cx="9757228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Linear transformations, and undoing them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4372" y="1001486"/>
                <a:ext cx="10017491" cy="567363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600" dirty="0" smtClean="0"/>
                  <a:t>We can think of an image as an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600" dirty="0" smtClean="0"/>
                  <a:t> matrix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3600" dirty="0" smtClean="0"/>
                  <a:t>, as we’ve already done</a:t>
                </a:r>
              </a:p>
              <a:p>
                <a:r>
                  <a:rPr lang="en-US" sz="3600" dirty="0" smtClean="0"/>
                  <a:t>Let’s consider a simple model process for blurring</a:t>
                </a:r>
              </a:p>
              <a:p>
                <a:r>
                  <a:rPr lang="en-US" sz="3600" dirty="0" smtClean="0"/>
                  <a:t>Let the </a:t>
                </a:r>
                <a:r>
                  <a:rPr lang="en-US" sz="3600" dirty="0" smtClean="0"/>
                  <a:t>tridiagonal 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dirty="0" smtClean="0"/>
                  <a:t>matrix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sz="3600" b="1" dirty="0" smtClean="0"/>
                  <a:t> </a:t>
                </a:r>
                <a:r>
                  <a:rPr lang="en-US" sz="3600" dirty="0" smtClean="0"/>
                  <a:t>be given by</a:t>
                </a:r>
              </a:p>
              <a:p>
                <a:endParaRPr lang="en-US" sz="3600" dirty="0"/>
              </a:p>
              <a:p>
                <a:endParaRPr lang="en-US" sz="3600" dirty="0" smtClean="0"/>
              </a:p>
              <a:p>
                <a:endParaRPr lang="en-US" sz="3600" dirty="0" smtClean="0"/>
              </a:p>
              <a:p>
                <a:r>
                  <a:rPr lang="en-US" sz="3600" dirty="0" smtClean="0"/>
                  <a:t>Pre-multiplication </a:t>
                </a:r>
                <a:r>
                  <a:rPr lang="en-US" sz="3600" dirty="0" smtClean="0"/>
                  <a:t>forms weighted combos or averages of elements in each </a:t>
                </a:r>
                <a:r>
                  <a:rPr lang="en-US" sz="3600" dirty="0" smtClean="0"/>
                  <a:t>column: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sz="3600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sz="3600" dirty="0" smtClean="0"/>
              </a:p>
              <a:p>
                <a:r>
                  <a:rPr lang="en-US" sz="3600" dirty="0" smtClean="0"/>
                  <a:t>This smears column elements</a:t>
                </a:r>
                <a:endParaRPr lang="en-US" sz="36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372" y="1001486"/>
                <a:ext cx="10017491" cy="5673634"/>
              </a:xfrm>
              <a:blipFill>
                <a:blip r:embed="rId2"/>
                <a:stretch>
                  <a:fillRect l="-1704" t="-3330" r="-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263526"/>
            <a:ext cx="9757228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Blurring images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810" y="3060034"/>
            <a:ext cx="4994224" cy="182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79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4372" y="1001486"/>
                <a:ext cx="10017491" cy="5673634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 smtClean="0"/>
                  <a:t>For rows, we can make a matrix with elements as it B, but make it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600" dirty="0"/>
                  <a:t> </a:t>
                </a:r>
              </a:p>
              <a:p>
                <a:r>
                  <a:rPr lang="en-US" sz="3600" dirty="0" smtClean="0"/>
                  <a:t>Call this tridiagonal matrix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endParaRPr lang="en-US" sz="3600" dirty="0" smtClean="0"/>
              </a:p>
              <a:p>
                <a:r>
                  <a:rPr lang="en-US" sz="3600" dirty="0" smtClean="0"/>
                  <a:t>We can accomplish row blurring with transposes  </a:t>
                </a:r>
                <a:endParaRPr lang="en-US" sz="3600" dirty="0"/>
              </a:p>
              <a:p>
                <a:pPr marL="0" indent="0">
                  <a:buNone/>
                </a:pPr>
                <a:endParaRPr lang="en-US" sz="3600" dirty="0" smtClean="0"/>
              </a:p>
              <a:p>
                <a:r>
                  <a:rPr lang="en-US" sz="3600" dirty="0" smtClean="0"/>
                  <a:t>We can get blurring of both rows and columns with</a:t>
                </a:r>
              </a:p>
              <a:p>
                <a:endParaRPr lang="en-US" sz="3600" dirty="0"/>
              </a:p>
              <a:p>
                <a:r>
                  <a:rPr lang="en-US" sz="3600" dirty="0" smtClean="0"/>
                  <a:t>Integer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36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372" y="1001486"/>
                <a:ext cx="10017491" cy="5673634"/>
              </a:xfrm>
              <a:blipFill>
                <a:blip r:embed="rId2"/>
                <a:stretch>
                  <a:fillRect l="-1704" t="-2578" r="-1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263526"/>
            <a:ext cx="9757228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Blurring images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641" y="3402419"/>
            <a:ext cx="4228092" cy="6263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967" y="4444463"/>
            <a:ext cx="3376945" cy="80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0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379640"/>
            <a:ext cx="8465457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Blurring example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04372" y="3683791"/>
            <a:ext cx="6563693" cy="2954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88" y="1001486"/>
            <a:ext cx="1695015" cy="385762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88888" y="1585231"/>
            <a:ext cx="4038620" cy="2032080"/>
            <a:chOff x="588888" y="1585231"/>
            <a:chExt cx="4038620" cy="20320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8888" y="1585231"/>
              <a:ext cx="4038620" cy="9559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8888" y="2444451"/>
              <a:ext cx="4038620" cy="1172860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6925" y="394470"/>
            <a:ext cx="6916480" cy="35531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8888" y="4291865"/>
            <a:ext cx="43180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We use our best old ex-friend the mandrill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Now make some blurring matrices, and combine them for a blur function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906923" y="4323012"/>
            <a:ext cx="5810502" cy="1358796"/>
            <a:chOff x="4906923" y="4323012"/>
            <a:chExt cx="5810502" cy="135879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06924" y="4323012"/>
              <a:ext cx="5810501" cy="1014532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06923" y="5261361"/>
              <a:ext cx="4079472" cy="4204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741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379640"/>
            <a:ext cx="8465457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Blurring example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04372" y="3683791"/>
            <a:ext cx="6563693" cy="2954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88" y="1001486"/>
            <a:ext cx="1695015" cy="3857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30515" t="3292" r="26902" b="-247"/>
          <a:stretch/>
        </p:blipFill>
        <p:spPr>
          <a:xfrm>
            <a:off x="8274813" y="2254102"/>
            <a:ext cx="3135189" cy="366715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52199" y="1219803"/>
            <a:ext cx="431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This is what the blur did at left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72" y="1681468"/>
            <a:ext cx="7104037" cy="412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8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379640"/>
            <a:ext cx="4894943" cy="955674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Banded matrices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2" y="1335314"/>
            <a:ext cx="6778171" cy="5334613"/>
          </a:xfrm>
        </p:spPr>
        <p:txBody>
          <a:bodyPr>
            <a:normAutofit/>
          </a:bodyPr>
          <a:lstStyle/>
          <a:p>
            <a:r>
              <a:rPr lang="en-US" dirty="0" smtClean="0"/>
              <a:t>This is an important class of matrices that comes up in applications</a:t>
            </a:r>
          </a:p>
          <a:p>
            <a:r>
              <a:rPr lang="en-US" dirty="0" smtClean="0"/>
              <a:t>The simplest is the diagonal matrix: bandwidth 1</a:t>
            </a:r>
          </a:p>
          <a:p>
            <a:r>
              <a:rPr lang="en-US" dirty="0" smtClean="0"/>
              <a:t>Another is tridiagonal, with main diagonal, as well as one </a:t>
            </a:r>
            <a:r>
              <a:rPr lang="en-US" dirty="0" err="1" smtClean="0"/>
              <a:t>superdiagonal</a:t>
            </a:r>
            <a:r>
              <a:rPr lang="en-US" dirty="0" smtClean="0"/>
              <a:t> and one </a:t>
            </a:r>
            <a:r>
              <a:rPr lang="en-US" dirty="0" err="1" smtClean="0"/>
              <a:t>subdiagonal</a:t>
            </a:r>
            <a:r>
              <a:rPr lang="en-US" dirty="0" smtClean="0"/>
              <a:t>: bandwidth is 3</a:t>
            </a:r>
          </a:p>
          <a:p>
            <a:r>
              <a:rPr lang="en-US" dirty="0" smtClean="0"/>
              <a:t>More generally, if p nonzero </a:t>
            </a:r>
            <a:r>
              <a:rPr lang="en-US" dirty="0" err="1" smtClean="0"/>
              <a:t>superdiagonals</a:t>
            </a:r>
            <a:r>
              <a:rPr lang="en-US" dirty="0" smtClean="0"/>
              <a:t>, and q </a:t>
            </a:r>
            <a:r>
              <a:rPr lang="en-US" dirty="0" err="1" smtClean="0"/>
              <a:t>nozero</a:t>
            </a:r>
            <a:r>
              <a:rPr lang="en-US" dirty="0" smtClean="0"/>
              <a:t> </a:t>
            </a:r>
            <a:r>
              <a:rPr lang="en-US" dirty="0" err="1" smtClean="0"/>
              <a:t>subdiagonals</a:t>
            </a:r>
            <a:r>
              <a:rPr lang="en-US" dirty="0" smtClean="0"/>
              <a:t>, then bandwidth is p+q-1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6371" y="496660"/>
            <a:ext cx="3733800" cy="21963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7119" y="2864463"/>
            <a:ext cx="402907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87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4372" y="1001486"/>
                <a:ext cx="10017491" cy="5673634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An important task is to try to </a:t>
                </a:r>
                <a:r>
                  <a:rPr lang="en-US" sz="3200" dirty="0" err="1" smtClean="0"/>
                  <a:t>deblur</a:t>
                </a:r>
                <a:r>
                  <a:rPr lang="en-US" sz="3200" dirty="0"/>
                  <a:t> </a:t>
                </a:r>
                <a:r>
                  <a:rPr lang="en-US" sz="3200" dirty="0" smtClean="0"/>
                  <a:t>poorly focused images</a:t>
                </a:r>
              </a:p>
              <a:p>
                <a:r>
                  <a:rPr lang="en-US" sz="3200" dirty="0" smtClean="0"/>
                  <a:t>One way to treat this process is as linear transformation of the image</a:t>
                </a:r>
              </a:p>
              <a:p>
                <a:r>
                  <a:rPr lang="en-US" sz="3200" dirty="0" smtClean="0"/>
                  <a:t>To facilitate this, covert the</a:t>
                </a:r>
                <a:r>
                  <a:rPr lang="en-US" sz="3200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 smtClean="0"/>
                  <a:t> matrix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3200" dirty="0" smtClean="0"/>
                  <a:t> to an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200" dirty="0" smtClean="0"/>
                  <a:t> vector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3200" dirty="0"/>
              </a:p>
              <a:p>
                <a:r>
                  <a:rPr lang="en-US" sz="3200" dirty="0" smtClean="0"/>
                  <a:t>Denote this by </a:t>
                </a:r>
                <a:r>
                  <a:rPr lang="en-US" sz="32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vec(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32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)=</a:t>
                </a:r>
                <a:r>
                  <a:rPr lang="en-US" sz="3200" b="1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3200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r>
                  <a:rPr lang="en-US" sz="3200" dirty="0" smtClean="0"/>
                  <a:t>Converting from vector to matrix will be </a:t>
                </a:r>
                <a:r>
                  <a:rPr lang="en-US" sz="32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unvec</a:t>
                </a:r>
                <a:r>
                  <a:rPr lang="en-US" sz="3200" dirty="0">
                    <a:solidFill>
                      <a:schemeClr val="accent1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dirty="0">
                    <a:solidFill>
                      <a:schemeClr val="accent1">
                        <a:lumMod val="75000"/>
                      </a:schemeClr>
                    </a:solidFill>
                  </a:rPr>
                  <a:t>)=</a:t>
                </a:r>
                <a:r>
                  <a:rPr lang="en-US" sz="3200" b="1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sz="32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r>
                  <a:rPr lang="en-US" sz="3200" dirty="0" smtClean="0"/>
                  <a:t>We use blurring process  from before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US" sz="32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 = blur(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32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)</a:t>
                </a:r>
                <a:endParaRPr lang="en-US" sz="3200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372" y="1001486"/>
                <a:ext cx="10017491" cy="5673634"/>
              </a:xfrm>
              <a:blipFill>
                <a:blip r:embed="rId2"/>
                <a:stretch>
                  <a:fillRect l="-1400" t="-2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263526"/>
            <a:ext cx="9757228" cy="621846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Deb</a:t>
            </a:r>
            <a:r>
              <a:rPr lang="en-US" dirty="0" err="1" smtClean="0">
                <a:solidFill>
                  <a:srgbClr val="0070C0"/>
                </a:solidFill>
              </a:rPr>
              <a:t>lurring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images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9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4372" y="1001486"/>
                <a:ext cx="10017491" cy="5673634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Because the blurring is a linear transformation, we can write it as </a:t>
                </a:r>
                <a:endParaRPr lang="en-US" sz="3200" dirty="0" smtClean="0"/>
              </a:p>
              <a:p>
                <a:r>
                  <a:rPr lang="en-US" sz="3200" dirty="0" smtClean="0"/>
                  <a:t>The matrix A is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𝑚𝑛</m:t>
                    </m:r>
                  </m:oMath>
                </a14:m>
                <a:r>
                  <a:rPr lang="en-US" sz="3200" dirty="0" smtClean="0"/>
                  <a:t> </a:t>
                </a:r>
              </a:p>
              <a:p>
                <a:r>
                  <a:rPr lang="en-US" sz="3200" dirty="0" smtClean="0"/>
                  <a:t>For a 12 megapixel image,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1.4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3200" dirty="0" smtClean="0"/>
                  <a:t> entries!!!</a:t>
                </a:r>
              </a:p>
              <a:p>
                <a:r>
                  <a:rPr lang="en-US" sz="3200" dirty="0" smtClean="0"/>
                  <a:t>The matrix is very sparse but it is not necessary</a:t>
                </a:r>
              </a:p>
              <a:p>
                <a:r>
                  <a:rPr lang="en-US" sz="3200" dirty="0" smtClean="0"/>
                  <a:t>Given an input vector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sz="3200" dirty="0" smtClean="0"/>
                  <a:t>, we can compute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𝑨𝒖</m:t>
                    </m:r>
                  </m:oMath>
                </a14:m>
                <a:r>
                  <a:rPr lang="en-US" sz="3200" dirty="0" smtClean="0"/>
                  <a:t> via</a:t>
                </a:r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endParaRPr lang="en-US" sz="3200" dirty="0"/>
              </a:p>
              <a:p>
                <a:r>
                  <a:rPr lang="en-US" sz="3200" dirty="0" smtClean="0"/>
                  <a:t>Our blur recipe can be used without constructing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en-US" sz="32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372" y="1001486"/>
                <a:ext cx="10017491" cy="5673634"/>
              </a:xfrm>
              <a:blipFill>
                <a:blip r:embed="rId2"/>
                <a:stretch>
                  <a:fillRect l="-1400" t="-2256" b="-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263526"/>
            <a:ext cx="9757228" cy="621846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Deb</a:t>
            </a:r>
            <a:r>
              <a:rPr lang="en-US" dirty="0" err="1" smtClean="0">
                <a:solidFill>
                  <a:srgbClr val="0070C0"/>
                </a:solidFill>
              </a:rPr>
              <a:t>lurring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images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948" y="1607339"/>
            <a:ext cx="2922181" cy="4074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016" y="4316819"/>
            <a:ext cx="2341748" cy="142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1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379640"/>
            <a:ext cx="8465457" cy="621846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Deblurring</a:t>
            </a:r>
            <a:r>
              <a:rPr lang="en-US" dirty="0" smtClean="0">
                <a:solidFill>
                  <a:srgbClr val="0070C0"/>
                </a:solidFill>
              </a:rPr>
              <a:t> example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04372" y="3683791"/>
            <a:ext cx="6563693" cy="2954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681344" y="2444548"/>
            <a:ext cx="43180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Mandrill again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Imagine blurred image Z is given and we want to get back </a:t>
            </a:r>
            <a:r>
              <a:rPr lang="en-US" sz="2400" dirty="0" err="1" smtClean="0"/>
              <a:t>unblurred</a:t>
            </a:r>
            <a:r>
              <a:rPr lang="en-US" sz="2400" dirty="0" smtClean="0"/>
              <a:t> version 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Make vec, </a:t>
            </a:r>
            <a:r>
              <a:rPr lang="en-US" sz="2400" dirty="0" err="1" smtClean="0"/>
              <a:t>unvec</a:t>
            </a:r>
            <a:r>
              <a:rPr lang="en-US" sz="2400" dirty="0" smtClean="0"/>
              <a:t> and blur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 defines the action of the matrix A but does not create it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88" y="1001486"/>
            <a:ext cx="1754150" cy="398105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88888" y="1399591"/>
            <a:ext cx="5514200" cy="4569785"/>
            <a:chOff x="588888" y="1399591"/>
            <a:chExt cx="5514200" cy="456978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8888" y="1399591"/>
              <a:ext cx="5514200" cy="360847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8888" y="5122204"/>
              <a:ext cx="4031722" cy="847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079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8065" y="133075"/>
            <a:ext cx="4482298" cy="621846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Deblurring</a:t>
            </a:r>
            <a:r>
              <a:rPr lang="en-US" dirty="0" smtClean="0">
                <a:solidFill>
                  <a:srgbClr val="0070C0"/>
                </a:solidFill>
              </a:rPr>
              <a:t> example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04372" y="3683791"/>
            <a:ext cx="6563693" cy="2954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8416936" y="1136743"/>
                <a:ext cx="2854841" cy="48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Apply GMRES to finding the inverse of the blur transformation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The function T is passed in rather than the matrix: this effective says how to compute the matrix vector produce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𝑨𝒖</m:t>
                    </m:r>
                  </m:oMath>
                </a14:m>
                <a:endParaRPr lang="en-US" sz="2400" b="1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Not a perfect </a:t>
                </a:r>
                <a:r>
                  <a:rPr lang="en-US" sz="2400" dirty="0" err="1" smtClean="0"/>
                  <a:t>deblurring</a:t>
                </a:r>
                <a:endParaRPr lang="en-US" sz="2400" dirty="0" smtClean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6936" y="1136743"/>
                <a:ext cx="2854841" cy="4893647"/>
              </a:xfrm>
              <a:prstGeom prst="rect">
                <a:avLst/>
              </a:prstGeom>
              <a:blipFill>
                <a:blip r:embed="rId2"/>
                <a:stretch>
                  <a:fillRect l="-2991" t="-996" r="-2350" b="-1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88" y="311315"/>
            <a:ext cx="1754150" cy="398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88" y="709420"/>
            <a:ext cx="7200900" cy="22955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88" y="3004945"/>
            <a:ext cx="616267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0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828" y="1874610"/>
            <a:ext cx="10515600" cy="223293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Section 8.8</a:t>
            </a:r>
            <a:b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Preconditioning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36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4372" y="1001486"/>
                <a:ext cx="10017491" cy="5673634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As condition number increases, convergence of </a:t>
                </a:r>
                <a:r>
                  <a:rPr lang="en-US" sz="3200" dirty="0" err="1" smtClean="0"/>
                  <a:t>Krylov</a:t>
                </a:r>
                <a:r>
                  <a:rPr lang="en-US" sz="3200" dirty="0" smtClean="0"/>
                  <a:t> methods deteriorates</a:t>
                </a:r>
                <a:endParaRPr lang="en-US" sz="3200" dirty="0" smtClean="0"/>
              </a:p>
              <a:p>
                <a:r>
                  <a:rPr lang="en-US" sz="3200" dirty="0" smtClean="0"/>
                  <a:t>Preconditioning can help get around this</a:t>
                </a:r>
              </a:p>
              <a:p>
                <a:r>
                  <a:rPr lang="en-US" sz="3200" dirty="0" smtClean="0"/>
                  <a:t>Say we are solving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The idea is to use an easily inverted matrix that is close the original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3200" dirty="0" smtClean="0"/>
                  <a:t> that gives a better conditioned system</a:t>
                </a:r>
              </a:p>
              <a:p>
                <a:r>
                  <a:rPr lang="en-US" sz="3200" dirty="0" smtClean="0"/>
                  <a:t>Say we are choosing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endParaRPr lang="en-US" sz="3200" b="1" dirty="0" smtClean="0"/>
              </a:p>
              <a:p>
                <a:r>
                  <a:rPr lang="en-US" sz="3200" dirty="0" smtClean="0"/>
                  <a:t>Then we are trying to find it so that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3200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3200" b="1" i="1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 is easier to solve</a:t>
                </a:r>
                <a:endParaRPr lang="en-US" sz="3200" dirty="0"/>
              </a:p>
              <a:p>
                <a:r>
                  <a:rPr lang="en-US" sz="3200" dirty="0" smtClean="0"/>
                  <a:t>Do we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3200" dirty="0" smtClean="0"/>
                  <a:t>?   NO!!!!!!</a:t>
                </a:r>
                <a:endParaRPr lang="en-US" sz="3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372" y="1001486"/>
                <a:ext cx="10017491" cy="5673634"/>
              </a:xfrm>
              <a:blipFill>
                <a:blip r:embed="rId2"/>
                <a:stretch>
                  <a:fillRect l="-1400" t="-2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263526"/>
            <a:ext cx="9757228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Preconditioning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99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4372" y="1001486"/>
                <a:ext cx="10017491" cy="5673634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We want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 smtClean="0"/>
                  <a:t>so that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3200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3200" b="1" i="1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 is easier to solve</a:t>
                </a:r>
                <a:endParaRPr lang="en-US" sz="3200" dirty="0"/>
              </a:p>
              <a:p>
                <a:r>
                  <a:rPr lang="en-US" sz="3200" dirty="0" smtClean="0"/>
                  <a:t>Instead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3200" dirty="0" smtClean="0"/>
                  <a:t>, we do the following two step process to compute any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=(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3200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sz="3200" dirty="0" smtClean="0"/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We use a numerical solve which is more efficient than inverting a matrix</a:t>
                </a:r>
              </a:p>
              <a:p>
                <a:r>
                  <a:rPr lang="en-US" sz="3200" dirty="0" smtClean="0"/>
                  <a:t>How to get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sz="3200" dirty="0" smtClean="0"/>
                  <a:t>?  One approach is </a:t>
                </a:r>
                <a:r>
                  <a:rPr lang="en-US" sz="3200" i="1" dirty="0" smtClean="0"/>
                  <a:t>incomplete LU factorization</a:t>
                </a:r>
                <a:r>
                  <a:rPr lang="en-US" sz="3200" dirty="0" smtClean="0"/>
                  <a:t>, or ILU factorization</a:t>
                </a:r>
                <a:endParaRPr lang="en-US" sz="3200" i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372" y="1001486"/>
                <a:ext cx="10017491" cy="5673634"/>
              </a:xfrm>
              <a:blipFill>
                <a:blip r:embed="rId2"/>
                <a:stretch>
                  <a:fillRect l="-1400" t="-2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263526"/>
            <a:ext cx="9757228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Preconditioning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322" y="3067825"/>
            <a:ext cx="3565954" cy="115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3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2" y="1001486"/>
            <a:ext cx="10017491" cy="567363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We know that LU factorization can ruin sparsity</a:t>
            </a:r>
          </a:p>
          <a:p>
            <a:r>
              <a:rPr lang="en-US" sz="3200" dirty="0" smtClean="0"/>
              <a:t>ILU says to only save nonzero elements that are similar to the original matrix</a:t>
            </a:r>
          </a:p>
          <a:p>
            <a:r>
              <a:rPr lang="en-US" sz="3200" dirty="0" smtClean="0"/>
              <a:t>Alternatively, one can set  threshold and set to zero any element smaller than that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263526"/>
            <a:ext cx="9757228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Preconditioning: ILU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117" y="3281782"/>
            <a:ext cx="6381750" cy="3324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112" y="4401880"/>
            <a:ext cx="3591425" cy="114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2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379640"/>
            <a:ext cx="8465457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Preconditioning example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04372" y="3683791"/>
            <a:ext cx="6563693" cy="2954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9013652" y="4376382"/>
            <a:ext cx="22275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Slow convergence for this system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26" y="1001486"/>
            <a:ext cx="1802865" cy="4445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67" y="1637787"/>
            <a:ext cx="8446885" cy="9246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38" y="2641534"/>
            <a:ext cx="8238470" cy="13350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812" y="3976577"/>
            <a:ext cx="5818312" cy="274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63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379640"/>
            <a:ext cx="8465457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Preconditioning example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04372" y="3683791"/>
            <a:ext cx="6563693" cy="2954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26" y="1001486"/>
            <a:ext cx="1802865" cy="444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681" y="1142667"/>
            <a:ext cx="679132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3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543" y="249012"/>
            <a:ext cx="7565571" cy="67990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solving 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a banded system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05925" y="928915"/>
            <a:ext cx="2200275" cy="533461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Sparse tridiagonal matrix created</a:t>
            </a:r>
          </a:p>
          <a:p>
            <a:r>
              <a:rPr lang="en-US" dirty="0" err="1" smtClean="0"/>
              <a:t>Matlab</a:t>
            </a:r>
            <a:r>
              <a:rPr lang="en-US" dirty="0" smtClean="0"/>
              <a:t> trims the size of the vectors put into the diagonals</a:t>
            </a:r>
          </a:p>
          <a:p>
            <a:r>
              <a:rPr lang="en-US" dirty="0" smtClean="0"/>
              <a:t>Full version displayed</a:t>
            </a:r>
          </a:p>
          <a:p>
            <a:r>
              <a:rPr lang="en-US" dirty="0" smtClean="0"/>
              <a:t>Solving a system?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42" y="928915"/>
            <a:ext cx="1698171" cy="4502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42" y="1608818"/>
            <a:ext cx="8754383" cy="437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1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379640"/>
            <a:ext cx="8465457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Preconditioning example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04372" y="3683791"/>
            <a:ext cx="6563693" cy="2954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26" y="1001486"/>
            <a:ext cx="1802865" cy="4445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26" y="1623332"/>
            <a:ext cx="7985717" cy="4531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73" y="2077600"/>
            <a:ext cx="4105910" cy="3997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372" y="2937909"/>
            <a:ext cx="6572250" cy="32575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82024" y="2997024"/>
            <a:ext cx="2227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Better now</a:t>
            </a:r>
          </a:p>
        </p:txBody>
      </p:sp>
    </p:spTree>
    <p:extLst>
      <p:ext uri="{BB962C8B-B14F-4D97-AF65-F5344CB8AC3E}">
        <p14:creationId xmlns:p14="http://schemas.microsoft.com/office/powerpoint/2010/main" val="56852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4372" y="1001486"/>
                <a:ext cx="10017491" cy="5673634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We want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 smtClean="0"/>
                  <a:t>so that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3200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3200" b="1" i="1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 is easier to solve</a:t>
                </a:r>
                <a:endParaRPr lang="en-US" sz="3200" dirty="0"/>
              </a:p>
              <a:p>
                <a:r>
                  <a:rPr lang="en-US" sz="3200" dirty="0" smtClean="0"/>
                  <a:t>Not always easy to find</a:t>
                </a:r>
              </a:p>
              <a:p>
                <a:r>
                  <a:rPr lang="en-US" sz="3200" dirty="0" smtClean="0"/>
                  <a:t>Our last example found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𝑳𝑼</m:t>
                    </m:r>
                  </m:oMath>
                </a14:m>
                <a:endParaRPr lang="en-US" sz="3200" b="1" dirty="0" smtClean="0"/>
              </a:p>
              <a:p>
                <a:r>
                  <a:rPr lang="en-US" sz="3200" dirty="0" smtClean="0"/>
                  <a:t>If we were doing this manually we would need to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3200" b="1" i="1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3200" dirty="0" smtClean="0"/>
                  <a:t>, or c = U\(L\b) to get the </a:t>
                </a:r>
                <a:r>
                  <a:rPr lang="en-US" sz="3200" dirty="0" err="1" smtClean="0"/>
                  <a:t>rhs</a:t>
                </a:r>
                <a:endParaRPr lang="en-US" sz="3200" dirty="0"/>
              </a:p>
              <a:p>
                <a:r>
                  <a:rPr lang="en-US" sz="3200" dirty="0" smtClean="0"/>
                  <a:t>Then use our previous two-step procedure to solve the preconditioned system</a:t>
                </a:r>
              </a:p>
              <a:p>
                <a:pPr marL="0" indent="0">
                  <a:buNone/>
                </a:pPr>
                <a:endParaRPr lang="en-US" sz="32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372" y="1001486"/>
                <a:ext cx="10017491" cy="5673634"/>
              </a:xfrm>
              <a:blipFill>
                <a:blip r:embed="rId2"/>
                <a:stretch>
                  <a:fillRect l="-1400" t="-2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263526"/>
            <a:ext cx="9757228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Preconditioning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136" y="5109276"/>
            <a:ext cx="3565954" cy="115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2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543" y="249012"/>
            <a:ext cx="7565571" cy="67990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solving 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a banded system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70496" y="3294743"/>
            <a:ext cx="2200275" cy="207554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No pivoting here</a:t>
            </a:r>
          </a:p>
          <a:p>
            <a:r>
              <a:rPr lang="en-US" dirty="0" smtClean="0"/>
              <a:t>Small bandwidth preserved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42" y="928915"/>
            <a:ext cx="1698171" cy="4502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41" y="1379188"/>
            <a:ext cx="6675265" cy="488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1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543" y="249012"/>
            <a:ext cx="7565571" cy="67990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solving 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a banded system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41467" y="2859314"/>
            <a:ext cx="2624818" cy="2844800"/>
          </a:xfrm>
        </p:spPr>
        <p:txBody>
          <a:bodyPr>
            <a:normAutofit/>
          </a:bodyPr>
          <a:lstStyle/>
          <a:p>
            <a:r>
              <a:rPr lang="en-US" dirty="0"/>
              <a:t>P</a:t>
            </a:r>
            <a:r>
              <a:rPr lang="en-US" dirty="0" smtClean="0"/>
              <a:t>ivoting used here</a:t>
            </a:r>
          </a:p>
          <a:p>
            <a:r>
              <a:rPr lang="en-US" dirty="0"/>
              <a:t>B</a:t>
            </a:r>
            <a:r>
              <a:rPr lang="en-US" dirty="0" smtClean="0"/>
              <a:t>andwidth grows a little in U, but a lot in L to roughly n/2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42" y="928915"/>
            <a:ext cx="1698171" cy="4502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42" y="1379187"/>
            <a:ext cx="4999991" cy="11027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41" y="2481941"/>
            <a:ext cx="7228115" cy="393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8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543" y="249012"/>
            <a:ext cx="7565571" cy="67990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Linear systems and eigenvalues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543" y="1030515"/>
            <a:ext cx="10653485" cy="5384800"/>
          </a:xfrm>
        </p:spPr>
        <p:txBody>
          <a:bodyPr>
            <a:normAutofit/>
          </a:bodyPr>
          <a:lstStyle/>
          <a:p>
            <a:r>
              <a:rPr lang="en-US" dirty="0" smtClean="0"/>
              <a:t>Say one starts with a sparse matrix </a:t>
            </a:r>
            <a:r>
              <a:rPr lang="en-US" b="1" i="1" dirty="0" smtClean="0"/>
              <a:t>A</a:t>
            </a:r>
            <a:r>
              <a:rPr lang="en-US" dirty="0" smtClean="0"/>
              <a:t> and compatible right-hand-side </a:t>
            </a:r>
            <a:r>
              <a:rPr lang="en-US" b="1" i="1" dirty="0" smtClean="0"/>
              <a:t>b</a:t>
            </a:r>
            <a:endParaRPr lang="en-US" dirty="0"/>
          </a:p>
          <a:p>
            <a:r>
              <a:rPr lang="en-US" dirty="0" smtClean="0"/>
              <a:t>In </a:t>
            </a:r>
            <a:r>
              <a:rPr lang="en-US" dirty="0" err="1" smtClean="0"/>
              <a:t>Matlab</a:t>
            </a:r>
            <a:r>
              <a:rPr lang="en-US" dirty="0" smtClean="0"/>
              <a:t>, A\b will automatically try a sparse-aware form of </a:t>
            </a:r>
            <a:r>
              <a:rPr lang="en-US" dirty="0" err="1" smtClean="0"/>
              <a:t>Cholesky</a:t>
            </a:r>
            <a:r>
              <a:rPr lang="en-US" dirty="0" smtClean="0"/>
              <a:t> or pivoted LU factorization</a:t>
            </a:r>
          </a:p>
          <a:p>
            <a:r>
              <a:rPr lang="en-US" dirty="0" smtClean="0"/>
              <a:t>This approach could beat the O(n^3) cost for the general case with a full matrix, but this depends on the sparsity pattern of </a:t>
            </a:r>
            <a:r>
              <a:rPr lang="en-US" b="1" i="1" dirty="0" smtClean="0"/>
              <a:t>A</a:t>
            </a:r>
          </a:p>
          <a:p>
            <a:r>
              <a:rPr lang="en-US" dirty="0" smtClean="0"/>
              <a:t>For a very large </a:t>
            </a:r>
            <a:r>
              <a:rPr lang="en-US" b="1" i="1" dirty="0" smtClean="0"/>
              <a:t>A</a:t>
            </a:r>
            <a:r>
              <a:rPr lang="en-US" dirty="0" smtClean="0"/>
              <a:t>, it is unlikely that one would compute all of the eigenvalues and eigenvectors of </a:t>
            </a:r>
            <a:r>
              <a:rPr lang="en-US" b="1" i="1" dirty="0" smtClean="0"/>
              <a:t>A, </a:t>
            </a:r>
            <a:r>
              <a:rPr lang="en-US" dirty="0" smtClean="0"/>
              <a:t>that is, one would typically not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eig</a:t>
            </a:r>
            <a:r>
              <a:rPr lang="en-US" dirty="0" smtClean="0">
                <a:cs typeface="Courier New" panose="02070309020205020404" pitchFamily="49" charset="0"/>
              </a:rPr>
              <a:t> for very large matrices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For </a:t>
            </a:r>
            <a:r>
              <a:rPr lang="en-US" dirty="0"/>
              <a:t>very large </a:t>
            </a:r>
            <a:r>
              <a:rPr lang="en-US" b="1" i="1" dirty="0"/>
              <a:t>A</a:t>
            </a:r>
            <a:r>
              <a:rPr lang="en-US" dirty="0"/>
              <a:t>, </a:t>
            </a:r>
            <a:r>
              <a:rPr lang="en-US" dirty="0" smtClean="0"/>
              <a:t>one would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eigs</a:t>
            </a:r>
            <a:r>
              <a:rPr lang="en-US" dirty="0" smtClean="0"/>
              <a:t> (Sec 8.4) to find the a selected number of eigenvalues, often the largest or those nearest a selected complex number (the s at the end indicates sparse; there is a similar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svds</a:t>
            </a:r>
            <a:r>
              <a:rPr lang="en-US" dirty="0" smtClean="0"/>
              <a:t> command)</a:t>
            </a:r>
            <a:endParaRPr lang="en-US" dirty="0" smtClean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09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543" y="249012"/>
            <a:ext cx="7565571" cy="67990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sparse matrix eigenvalues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43" y="928915"/>
            <a:ext cx="1732407" cy="5079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42" y="1436914"/>
            <a:ext cx="8282389" cy="22061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307" y="2013691"/>
            <a:ext cx="4747306" cy="47161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542" y="3686629"/>
            <a:ext cx="4542972" cy="234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7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543" y="249012"/>
            <a:ext cx="7565571" cy="67990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sparse matrix eigenvalues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43" y="928915"/>
            <a:ext cx="1732407" cy="5079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43" y="1608818"/>
            <a:ext cx="4325257" cy="258297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087936" y="2265017"/>
            <a:ext cx="6828292" cy="4339052"/>
            <a:chOff x="5015365" y="1742503"/>
            <a:chExt cx="6828292" cy="433905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15365" y="1742503"/>
              <a:ext cx="6828292" cy="374416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15365" y="5486663"/>
              <a:ext cx="2082121" cy="594892"/>
            </a:xfrm>
            <a:prstGeom prst="rect">
              <a:avLst/>
            </a:prstGeom>
          </p:spPr>
        </p:pic>
      </p:grp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98951" y="4191788"/>
            <a:ext cx="3321505" cy="241228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Predicting order of </a:t>
            </a:r>
            <a:r>
              <a:rPr lang="en-US" dirty="0" err="1" smtClean="0"/>
              <a:t>FlOps</a:t>
            </a:r>
            <a:r>
              <a:rPr lang="en-US" dirty="0" smtClean="0"/>
              <a:t> is difficult without info re </a:t>
            </a:r>
            <a:r>
              <a:rPr lang="en-US" b="1" i="1" dirty="0" smtClean="0"/>
              <a:t>A</a:t>
            </a:r>
          </a:p>
          <a:p>
            <a:r>
              <a:rPr lang="en-US" dirty="0" smtClean="0"/>
              <a:t>But sparse calculation is often faster</a:t>
            </a:r>
          </a:p>
        </p:txBody>
      </p:sp>
    </p:spTree>
    <p:extLst>
      <p:ext uri="{BB962C8B-B14F-4D97-AF65-F5344CB8AC3E}">
        <p14:creationId xmlns:p14="http://schemas.microsoft.com/office/powerpoint/2010/main" val="301724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828" y="1874610"/>
            <a:ext cx="10515600" cy="223293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Section 8.2</a:t>
            </a:r>
            <a:b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Power Iteration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78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543" y="249012"/>
            <a:ext cx="8577943" cy="67990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repeated matrix multiplication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543" y="928915"/>
            <a:ext cx="7141028" cy="5225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Let’s use that fast matrix-vector multiplication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58" y="1672092"/>
            <a:ext cx="1596872" cy="4494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42" y="2131333"/>
            <a:ext cx="2815771" cy="30918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186" y="2496618"/>
            <a:ext cx="2156718" cy="2724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9777" y="2496618"/>
            <a:ext cx="2029733" cy="2725235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9257383" y="2496618"/>
            <a:ext cx="2624818" cy="284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Nothing to good happening yet</a:t>
            </a:r>
          </a:p>
          <a:p>
            <a:r>
              <a:rPr lang="en-US" dirty="0" smtClean="0"/>
              <a:t>Now try more factors of </a:t>
            </a:r>
            <a:r>
              <a:rPr lang="en-US" b="1" i="1" dirty="0" smtClean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23842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828" y="1874610"/>
            <a:ext cx="10515600" cy="223293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Section 8.1</a:t>
            </a:r>
            <a:b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Sparsity and Structure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457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543" y="249012"/>
            <a:ext cx="8577943" cy="67990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repeated matrix multiplication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58" y="1672092"/>
            <a:ext cx="1596872" cy="4494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/>
              <p:cNvSpPr txBox="1">
                <a:spLocks/>
              </p:cNvSpPr>
              <p:nvPr/>
            </p:nvSpPr>
            <p:spPr>
              <a:xfrm>
                <a:off x="4057693" y="3271724"/>
                <a:ext cx="2624818" cy="28448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After 8 times, we are getting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i="1" dirty="0" smtClean="0"/>
              </a:p>
              <a:p>
                <a:r>
                  <a:rPr lang="en-US" dirty="0" smtClean="0"/>
                  <a:t>But this seems to happen lots of initial vectors</a:t>
                </a:r>
                <a:endParaRPr lang="en-US" b="1" i="1" dirty="0" smtClean="0"/>
              </a:p>
            </p:txBody>
          </p:sp>
        </mc:Choice>
        <mc:Fallback xmlns="">
          <p:sp>
            <p:nvSpPr>
              <p:cNvPr id="1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693" y="3271724"/>
                <a:ext cx="2624818" cy="2844800"/>
              </a:xfrm>
              <a:prstGeom prst="rect">
                <a:avLst/>
              </a:prstGeom>
              <a:blipFill>
                <a:blip r:embed="rId3"/>
                <a:stretch>
                  <a:fillRect l="-4186" t="-4936" r="-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43" y="2121582"/>
            <a:ext cx="4502526" cy="9119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658" y="2926669"/>
            <a:ext cx="2975428" cy="1767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1735" y="2131332"/>
            <a:ext cx="4165235" cy="4682809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3701144" y="3856548"/>
            <a:ext cx="420913" cy="9133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596194" y="4694124"/>
            <a:ext cx="500924" cy="3987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14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543" y="249012"/>
            <a:ext cx="8577943" cy="67990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repeated matrix multiplication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7178" y="1637845"/>
                <a:ext cx="5420135" cy="489358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 Using </a:t>
                </a:r>
                <a:r>
                  <a:rPr lang="en-US" dirty="0" err="1" smtClean="0"/>
                  <a:t>eig</a:t>
                </a:r>
                <a:r>
                  <a:rPr lang="en-US" dirty="0" smtClean="0"/>
                  <a:t>, we find that the eigenvalues are 1, ±0.327, ±0.202</a:t>
                </a:r>
              </a:p>
              <a:p>
                <a:r>
                  <a:rPr lang="en-US" dirty="0" smtClean="0"/>
                  <a:t>It turns out that we would be right to think that the process at left is converging to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i="1" dirty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 smtClean="0"/>
                  <a:t>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It turns out that this process converges to the largest eigenvalue and its associated eigenvalue</a:t>
                </a:r>
              </a:p>
              <a:p>
                <a:r>
                  <a:rPr lang="en-US" dirty="0" smtClean="0"/>
                  <a:t>Why?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178" y="1637845"/>
                <a:ext cx="5420135" cy="4893583"/>
              </a:xfrm>
              <a:blipFill>
                <a:blip r:embed="rId2"/>
                <a:stretch>
                  <a:fillRect l="-2025" t="-2120" r="-3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58" y="1073775"/>
            <a:ext cx="1596872" cy="4494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735" y="2131332"/>
            <a:ext cx="4165235" cy="468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4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028543" cy="737961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Dominant eigenvalue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0800"/>
                <a:ext cx="10515600" cy="485616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Suppose that we have 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 diagonalizable matrix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en-US" dirty="0" smtClean="0"/>
                  <a:t>The eigenvalues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dirty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dirty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dirty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 with associated eigenvectors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err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en-US" dirty="0" smtClean="0"/>
                  <a:t>Suppose also that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dirty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is the dominant eigenvalue</a:t>
                </a:r>
              </a:p>
              <a:p>
                <a:r>
                  <a:rPr lang="en-US" dirty="0" smtClean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are an LI set, so we can express the general initial vector as a linear combo of them: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 We know that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dirty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; use that with repeated </a:t>
                </a:r>
                <a:r>
                  <a:rPr lang="en-US" dirty="0" err="1" smtClean="0"/>
                  <a:t>mult</a:t>
                </a:r>
                <a:r>
                  <a:rPr lang="en-US" dirty="0" smtClean="0"/>
                  <a:t> by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0800"/>
                <a:ext cx="10515600" cy="4856163"/>
              </a:xfrm>
              <a:blipFill>
                <a:blip r:embed="rId2"/>
                <a:stretch>
                  <a:fillRect l="-1043" t="-2136" b="-3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471" y="3080770"/>
            <a:ext cx="3844182" cy="5665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471" y="5087935"/>
            <a:ext cx="4239986" cy="39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1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028543" cy="737961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Dominant eigenvalue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0800"/>
                <a:ext cx="10515600" cy="485616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First,</a:t>
                </a:r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Now use this repeatedly, factor out dominant eigenvalue</a:t>
                </a:r>
                <a:endParaRPr lang="en-US" b="1" i="1" dirty="0" smtClean="0"/>
              </a:p>
              <a:p>
                <a:endParaRPr lang="en-US" dirty="0"/>
              </a:p>
              <a:p>
                <a:endParaRPr lang="en-US" i="1" dirty="0" smtClean="0">
                  <a:latin typeface="Cambria Math" panose="02040503050406030204" pitchFamily="18" charset="0"/>
                </a:endParaRPr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Does the left side approach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? How fast?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0800"/>
                <a:ext cx="10515600" cy="4856163"/>
              </a:xfrm>
              <a:blipFill>
                <a:blip r:embed="rId2"/>
                <a:stretch>
                  <a:fillRect l="-1043" t="-2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231" y="1548590"/>
            <a:ext cx="5031178" cy="9210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231" y="3468914"/>
            <a:ext cx="7041184" cy="164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88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028543" cy="737961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Dominant eigenvalue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03086"/>
                <a:ext cx="11049000" cy="561702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Rewrite the equation a bit: divide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i="1" dirty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dirty="0" smtClean="0"/>
                  <a:t>, and subtract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from both sides to get</a:t>
                </a:r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Now take a norm of both sides, and use the triangle inequality:</a:t>
                </a:r>
                <a:endParaRPr lang="en-US" b="1" i="1" dirty="0" smtClean="0"/>
              </a:p>
              <a:p>
                <a:endParaRPr lang="en-US" dirty="0"/>
              </a:p>
              <a:p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The right side tends to zero because the ratios of eigenvalues are all less than one: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 smtClean="0"/>
                  <a:t> becomes almost parallel to dominant eigenvector</a:t>
                </a:r>
              </a:p>
              <a:p>
                <a:r>
                  <a:rPr lang="en-US" dirty="0"/>
                  <a:t>W</a:t>
                </a:r>
                <a:r>
                  <a:rPr lang="en-US" dirty="0" smtClean="0"/>
                  <a:t>e need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 smtClean="0"/>
                  <a:t>, essentially guaranteed with random initial vector</a:t>
                </a:r>
              </a:p>
              <a:p>
                <a:r>
                  <a:rPr lang="en-US" dirty="0" smtClean="0"/>
                  <a:t>Important to think of this as repeated matrix vector multiplication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03086"/>
                <a:ext cx="11049000" cy="5617028"/>
              </a:xfrm>
              <a:blipFill>
                <a:blip r:embed="rId2"/>
                <a:stretch>
                  <a:fillRect l="-993" t="-2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3859533" y="1774767"/>
            <a:ext cx="4976813" cy="1070089"/>
            <a:chOff x="3833358" y="2067605"/>
            <a:chExt cx="4155606" cy="70065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3358" y="2067605"/>
              <a:ext cx="1038225" cy="6667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12414" y="2101510"/>
              <a:ext cx="2876550" cy="66675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71583" y="2299607"/>
              <a:ext cx="257175" cy="190500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7181" y="3296355"/>
            <a:ext cx="9337638" cy="114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5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543" y="249012"/>
            <a:ext cx="8577943" cy="67990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Power iteration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51543" y="949211"/>
                <a:ext cx="3457542" cy="542834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We do repeated matrix-vector multiplication</a:t>
                </a:r>
              </a:p>
              <a:p>
                <a:r>
                  <a:rPr lang="en-US" dirty="0" smtClean="0"/>
                  <a:t>To make a more practical method</a:t>
                </a:r>
                <a:r>
                  <a:rPr lang="en-US" dirty="0"/>
                  <a:t>,</a:t>
                </a:r>
                <a:r>
                  <a:rPr lang="en-US" dirty="0" smtClean="0"/>
                  <a:t> we also renormalize the vector with it’s largest element each iteration</a:t>
                </a:r>
              </a:p>
              <a:p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|=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 smtClean="0"/>
                  <a:t>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 err="1" smtClean="0"/>
                  <a:t>th</a:t>
                </a:r>
                <a:r>
                  <a:rPr lang="en-US" dirty="0" smtClean="0"/>
                  <a:t> component)</a:t>
                </a:r>
              </a:p>
              <a:p>
                <a:r>
                  <a:rPr lang="en-US" dirty="0" smtClean="0"/>
                  <a:t>Note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1543" y="949211"/>
                <a:ext cx="3457542" cy="5428342"/>
              </a:xfrm>
              <a:blipFill>
                <a:blip r:embed="rId2"/>
                <a:stretch>
                  <a:fillRect l="-3169" t="-2584" r="-5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085" y="2075542"/>
            <a:ext cx="8182915" cy="317568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3988696" y="1219200"/>
            <a:ext cx="4415075" cy="566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Power iteration algorithm:</a:t>
            </a:r>
          </a:p>
        </p:txBody>
      </p:sp>
    </p:spTree>
    <p:extLst>
      <p:ext uri="{BB962C8B-B14F-4D97-AF65-F5344CB8AC3E}">
        <p14:creationId xmlns:p14="http://schemas.microsoft.com/office/powerpoint/2010/main" val="342691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028543" cy="737961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Dominant eigenvalue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03086"/>
                <a:ext cx="11049000" cy="5617028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What about the eigenvalue?</a:t>
                </a:r>
              </a:p>
              <a:p>
                <a:r>
                  <a:rPr lang="en-US" i="1" dirty="0"/>
                  <a:t>k</a:t>
                </a:r>
                <a:r>
                  <a:rPr lang="en-US" dirty="0" smtClean="0"/>
                  <a:t>th approximation is </a:t>
                </a:r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With our ordering, </a:t>
                </a:r>
                <a:r>
                  <a:rPr lang="en-US" dirty="0" err="1" smtClean="0"/>
                  <a:t>r_j</a:t>
                </a:r>
                <a:r>
                  <a:rPr lang="en-US" dirty="0" smtClean="0"/>
                  <a:t>&lt;1, and we have convergence to the dominant eigenvalue 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i="1" dirty="0" smtClean="0">
                  <a:latin typeface="Cambria Math" panose="02040503050406030204" pitchFamily="18" charset="0"/>
                </a:endParaRPr>
              </a:p>
              <a:p>
                <a:r>
                  <a:rPr lang="en-US" dirty="0" smtClean="0"/>
                  <a:t>Function </a:t>
                </a:r>
                <a:r>
                  <a:rPr lang="en-US" dirty="0" err="1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poweriter</a:t>
                </a:r>
                <a:r>
                  <a:rPr lang="en-US" dirty="0" smtClean="0"/>
                  <a:t> implements this in </a:t>
                </a:r>
                <a:r>
                  <a:rPr lang="en-US" dirty="0" err="1" smtClean="0"/>
                  <a:t>Matlab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03086"/>
                <a:ext cx="11049000" cy="5617028"/>
              </a:xfrm>
              <a:blipFill>
                <a:blip r:embed="rId2"/>
                <a:stretch>
                  <a:fillRect l="-993" t="-1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4538192" y="1971676"/>
            <a:ext cx="6095998" cy="1483859"/>
            <a:chOff x="4668821" y="1841047"/>
            <a:chExt cx="6095998" cy="148385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8821" y="1841047"/>
              <a:ext cx="6095998" cy="103051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33043" y="2871562"/>
              <a:ext cx="5824784" cy="453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990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543" y="249012"/>
            <a:ext cx="8577943" cy="67990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Function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poweriter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376229" y="3085726"/>
            <a:ext cx="2685142" cy="3416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ax</a:t>
            </a:r>
            <a:r>
              <a:rPr lang="en-US" dirty="0" smtClean="0"/>
              <a:t> returns max value and location in vector</a:t>
            </a:r>
          </a:p>
          <a:p>
            <a:r>
              <a:rPr lang="en-US" dirty="0" smtClean="0"/>
              <a:t>Sparsity used automatically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43" y="1094297"/>
            <a:ext cx="8712644" cy="5001703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4833257" y="3831771"/>
            <a:ext cx="4296229" cy="1132115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12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551057" cy="73796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Convergence of power iteration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03086"/>
            <a:ext cx="11049000" cy="5617028"/>
          </a:xfrm>
        </p:spPr>
        <p:txBody>
          <a:bodyPr>
            <a:normAutofit/>
          </a:bodyPr>
          <a:lstStyle/>
          <a:p>
            <a:r>
              <a:rPr lang="en-US" dirty="0" smtClean="0"/>
              <a:t>Return to </a:t>
            </a:r>
            <a:r>
              <a:rPr lang="en-US" i="1" dirty="0" smtClean="0"/>
              <a:t>k</a:t>
            </a:r>
            <a:r>
              <a:rPr lang="en-US" dirty="0" smtClean="0"/>
              <a:t>th approximation: </a:t>
            </a:r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Consider the denominator:</a:t>
            </a:r>
          </a:p>
          <a:p>
            <a:endParaRPr lang="en-US" dirty="0" smtClean="0"/>
          </a:p>
          <a:p>
            <a:endParaRPr lang="en-US" i="1" dirty="0" smtClean="0">
              <a:latin typeface="Cambria Math" panose="02040503050406030204" pitchFamily="18" charset="0"/>
            </a:endParaRPr>
          </a:p>
          <a:p>
            <a:endParaRPr lang="en-US" i="1" dirty="0" smtClean="0">
              <a:latin typeface="Cambria Math" panose="02040503050406030204" pitchFamily="18" charset="0"/>
            </a:endParaRPr>
          </a:p>
          <a:p>
            <a:endParaRPr lang="en-US" i="1" dirty="0" smtClean="0">
              <a:latin typeface="Cambria Math" panose="02040503050406030204" pitchFamily="18" charset="0"/>
            </a:endParaRPr>
          </a:p>
          <a:p>
            <a:r>
              <a:rPr lang="en-US" dirty="0" smtClean="0"/>
              <a:t>For simplicity, assume that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509163" y="1449162"/>
            <a:ext cx="6095998" cy="1483859"/>
            <a:chOff x="4668821" y="1841047"/>
            <a:chExt cx="6095998" cy="148385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68821" y="1841047"/>
              <a:ext cx="6095998" cy="103051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3043" y="2871562"/>
              <a:ext cx="5824784" cy="453344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333" y="3520621"/>
            <a:ext cx="7493828" cy="21585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1137" y="5829530"/>
            <a:ext cx="3624835" cy="59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6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739743" cy="737961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Convergence of power iteration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03086"/>
                <a:ext cx="11049000" cy="5617028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With this assumption all of the ratios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 dirty="0" err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 err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 dirty="0" err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 smtClean="0"/>
                  <a:t>, so that the term approaches just the leading term,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dirty="0" smtClean="0"/>
                  <a:t>, for large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With the simpler denominator, it is relatively easy to use a geometric series for it</a:t>
                </a:r>
              </a:p>
              <a:p>
                <a:r>
                  <a:rPr lang="en-US" dirty="0" smtClean="0"/>
                  <a:t>Using that in the eigenvalue approximation gives</a:t>
                </a:r>
              </a:p>
              <a:p>
                <a:endParaRPr lang="en-US" dirty="0" smtClean="0"/>
              </a:p>
              <a:p>
                <a:endParaRPr lang="en-US" i="1" dirty="0" smtClean="0">
                  <a:latin typeface="Cambria Math" panose="02040503050406030204" pitchFamily="18" charset="0"/>
                </a:endParaRPr>
              </a:p>
              <a:p>
                <a:endParaRPr lang="en-US" i="1" dirty="0" smtClean="0">
                  <a:latin typeface="Cambria Math" panose="02040503050406030204" pitchFamily="18" charset="0"/>
                </a:endParaRPr>
              </a:p>
              <a:p>
                <a:r>
                  <a:rPr lang="en-US" dirty="0" smtClean="0"/>
                  <a:t>The next term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dirty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dirty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</m:oMath>
                </a14:m>
                <a:endParaRPr lang="en-US" dirty="0" smtClean="0"/>
              </a:p>
              <a:p>
                <a:r>
                  <a:rPr lang="en-US" dirty="0" smtClean="0"/>
                  <a:t>Dividing the last two expressions tells us what happens each iteration…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03086"/>
                <a:ext cx="11049000" cy="5617028"/>
              </a:xfrm>
              <a:blipFill>
                <a:blip r:embed="rId2"/>
                <a:stretch>
                  <a:fillRect l="-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511" y="3901559"/>
            <a:ext cx="7779203" cy="118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2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Methods for large matrices/systems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We could also have called this chapter “Iterative methods”</a:t>
                </a:r>
              </a:p>
              <a:p>
                <a:r>
                  <a:rPr lang="en-US" dirty="0" smtClean="0"/>
                  <a:t>Depending on your computer, you may find it is difficult to store 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 matrix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en-US" dirty="0" smtClean="0"/>
                  <a:t>We need a way to compute at all for larger matrices</a:t>
                </a:r>
              </a:p>
              <a:p>
                <a:r>
                  <a:rPr lang="en-US" dirty="0" smtClean="0"/>
                  <a:t>We need ways to compute efficiently for larger matrices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857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739743" cy="737961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Convergence of power iteration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03086"/>
                <a:ext cx="11049000" cy="5617028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We find that the ratio is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r>
                  <a:rPr lang="en-US" dirty="0" smtClean="0"/>
                  <a:t>The new approximation is roughly a factor of r_2 closer than the old one</a:t>
                </a:r>
              </a:p>
              <a:p>
                <a:r>
                  <a:rPr lang="en-US" dirty="0" smtClean="0"/>
                  <a:t>This is linear convergence: the error drops by a constant factor each time</a:t>
                </a:r>
              </a:p>
              <a:p>
                <a:r>
                  <a:rPr lang="en-US" dirty="0" smtClean="0"/>
                  <a:t>It is usually true once one has a done a few iterations, so that the computed values start to come from “large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>”</a:t>
                </a:r>
              </a:p>
              <a:p>
                <a:r>
                  <a:rPr lang="en-US" dirty="0" smtClean="0"/>
                  <a:t>Thinking of taking this limit for a (potentially) large number of iterations is what we mean when we say: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03086"/>
                <a:ext cx="11049000" cy="5617028"/>
              </a:xfrm>
              <a:blipFill>
                <a:blip r:embed="rId2"/>
                <a:stretch>
                  <a:fillRect l="-993" t="-1846" r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787" y="1445076"/>
            <a:ext cx="5293992" cy="9522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920" y="5457371"/>
            <a:ext cx="10040761" cy="85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93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086" y="365125"/>
            <a:ext cx="7739743" cy="737961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Example: convergence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86" y="2467429"/>
            <a:ext cx="4760733" cy="38753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321" y="3048000"/>
            <a:ext cx="6468679" cy="32947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6618515" y="1103086"/>
                <a:ext cx="4920342" cy="18700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How fast do iterates gamma converge to eigenvalues? </a:t>
                </a:r>
                <a:endParaRPr lang="en-US" dirty="0"/>
              </a:p>
              <a:p>
                <a:r>
                  <a:rPr lang="en-US" dirty="0" smtClean="0"/>
                  <a:t>Blue: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dirty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dirty="0" smtClean="0"/>
                  <a:t>; red: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dirty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=12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en-US" dirty="0" smtClean="0"/>
                  <a:t>Linear convergence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dirty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515" y="1103086"/>
                <a:ext cx="4920342" cy="1870075"/>
              </a:xfrm>
              <a:prstGeom prst="rect">
                <a:avLst/>
              </a:prstGeom>
              <a:blipFill>
                <a:blip r:embed="rId4"/>
                <a:stretch>
                  <a:fillRect l="-2230" t="-7492" b="-1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266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739743" cy="737961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Convergence of power iteration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70742"/>
            <a:ext cx="11049000" cy="4949371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This is not a practical implementation</a:t>
            </a:r>
          </a:p>
          <a:p>
            <a:r>
              <a:rPr lang="en-US" sz="3600" dirty="0" smtClean="0"/>
              <a:t>We will continue to improved methods</a:t>
            </a:r>
          </a:p>
        </p:txBody>
      </p:sp>
    </p:spTree>
    <p:extLst>
      <p:ext uri="{BB962C8B-B14F-4D97-AF65-F5344CB8AC3E}">
        <p14:creationId xmlns:p14="http://schemas.microsoft.com/office/powerpoint/2010/main" val="68385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828" y="1874610"/>
            <a:ext cx="10515600" cy="223293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Section 8.3</a:t>
            </a:r>
            <a:r>
              <a:rPr lang="en-US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mtClean="0">
                <a:solidFill>
                  <a:schemeClr val="accent1">
                    <a:lumMod val="75000"/>
                  </a:schemeClr>
                </a:solidFill>
              </a:rPr>
              <a:t>Inverse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Iteration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70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379640"/>
            <a:ext cx="4894943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Inverse iteration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2" y="1320801"/>
            <a:ext cx="8871857" cy="390434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Power iteration only finds the dominant eigenvalue</a:t>
            </a:r>
          </a:p>
          <a:p>
            <a:r>
              <a:rPr lang="en-US" sz="3200" dirty="0" smtClean="0"/>
              <a:t>We can extend power iteration to find other eigenvalues</a:t>
            </a:r>
          </a:p>
          <a:p>
            <a:r>
              <a:rPr lang="en-US" sz="3200" dirty="0" smtClean="0"/>
              <a:t>The idea is to use some simple linear algebra results to change the relative sizes of the eigenvalues</a:t>
            </a:r>
          </a:p>
        </p:txBody>
      </p:sp>
    </p:spTree>
    <p:extLst>
      <p:ext uri="{BB962C8B-B14F-4D97-AF65-F5344CB8AC3E}">
        <p14:creationId xmlns:p14="http://schemas.microsoft.com/office/powerpoint/2010/main" val="68735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379640"/>
            <a:ext cx="4894943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Inverse iteration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2" y="1001486"/>
            <a:ext cx="11194142" cy="769257"/>
          </a:xfrm>
        </p:spPr>
        <p:txBody>
          <a:bodyPr>
            <a:normAutofit/>
          </a:bodyPr>
          <a:lstStyle/>
          <a:p>
            <a:r>
              <a:rPr lang="en-US" dirty="0" smtClean="0"/>
              <a:t>Here are those linear algebra results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72" y="1770743"/>
            <a:ext cx="11324443" cy="434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5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379640"/>
            <a:ext cx="4894943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Inverse iteration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4372" y="1001486"/>
                <a:ext cx="11194142" cy="532674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Great options for moving around eigenvalues, if true</a:t>
                </a:r>
              </a:p>
              <a:p>
                <a:r>
                  <a:rPr lang="en-US" dirty="0" smtClean="0"/>
                  <a:t>Consider item 1: start with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i="1" dirty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 smtClean="0"/>
                  <a:t>; subtract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𝑰𝒗</m:t>
                    </m:r>
                  </m:oMath>
                </a14:m>
                <a:r>
                  <a:rPr lang="en-US" dirty="0" smtClean="0"/>
                  <a:t> from both sides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𝑨𝒗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𝑰𝒗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i="1" dirty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𝑰𝒗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b="1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</m:e>
                      </m:d>
                      <m:r>
                        <a:rPr lang="en-US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</m:t>
                      </m:r>
                      <m:r>
                        <a:rPr lang="en-US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 dirty="0"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We have that a matrix times a vector gives a scalar times the same vector, as in part 1: proven.</a:t>
                </a:r>
              </a:p>
              <a:p>
                <a:r>
                  <a:rPr lang="en-US" dirty="0" smtClean="0"/>
                  <a:t>For part 2, we assumed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dirty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, so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dirty="0" smtClean="0"/>
                  <a:t> is non-singular, then straightforward rearrangement gives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𝑰</m:t>
                              </m:r>
                            </m:e>
                          </m:d>
                        </m:e>
                        <m:sup>
                          <m:r>
                            <a:rPr lang="en-US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</m:t>
                      </m:r>
                      <m:r>
                        <a:rPr lang="en-US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  <m:sup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dirty="0" smtClean="0"/>
                  <a:t>This proves that item 2 is true.</a:t>
                </a:r>
              </a:p>
              <a:p>
                <a:r>
                  <a:rPr lang="en-US" dirty="0" smtClean="0"/>
                  <a:t>Item 3 follows too.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372" y="1001486"/>
                <a:ext cx="11194142" cy="5326743"/>
              </a:xfrm>
              <a:blipFill>
                <a:blip r:embed="rId2"/>
                <a:stretch>
                  <a:fillRect l="-980" t="-1831" r="-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64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379640"/>
            <a:ext cx="4894943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Inverse iteration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4372" y="1001486"/>
                <a:ext cx="11194142" cy="4833257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Consider item 2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 smtClean="0"/>
                  <a:t>: start with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 smtClean="0"/>
                  <a:t> having a </a:t>
                </a:r>
                <a:r>
                  <a:rPr lang="en-US" i="1" dirty="0" smtClean="0"/>
                  <a:t>smallest</a:t>
                </a:r>
                <a:r>
                  <a:rPr lang="en-US" dirty="0" smtClean="0"/>
                  <a:t> eigenvalue: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Then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so that the reciprocal of the smallest eigenvalue is now the dominant one</a:t>
                </a:r>
              </a:p>
              <a:p>
                <a:r>
                  <a:rPr lang="en-US" dirty="0" smtClean="0"/>
                  <a:t>We can use power iteration to find the reciprocal value, and thus approximate the smallest eigenvalue (the one closest to zero)</a:t>
                </a:r>
              </a:p>
              <a:p>
                <a:r>
                  <a:rPr lang="en-US" dirty="0" smtClean="0"/>
                  <a:t>This is </a:t>
                </a:r>
                <a:r>
                  <a:rPr lang="en-US" i="1" dirty="0" smtClean="0"/>
                  <a:t>inverse iteration</a:t>
                </a:r>
              </a:p>
              <a:p>
                <a:r>
                  <a:rPr lang="en-US" dirty="0" smtClean="0"/>
                  <a:t>The convergence rate is linear again, with rate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372" y="1001486"/>
                <a:ext cx="11194142" cy="4833257"/>
              </a:xfrm>
              <a:blipFill>
                <a:blip r:embed="rId2"/>
                <a:stretch>
                  <a:fillRect l="-1144" t="-2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854" y="1465942"/>
            <a:ext cx="4312704" cy="6676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418" y="2399279"/>
            <a:ext cx="4084140" cy="6075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5454" y="4649398"/>
            <a:ext cx="1975575" cy="118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4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379640"/>
            <a:ext cx="5664199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Shifted inverse iteration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4372" y="1001486"/>
                <a:ext cx="11194142" cy="4833257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Consider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 smtClean="0"/>
                  <a:t>: order eigenvalues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dirty="0" smtClean="0"/>
                  <a:t> with distance from</a:t>
                </a:r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Then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We can use power iteration to find the first reciprocal value, and thus approximate the eigenvalue closest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This is </a:t>
                </a:r>
                <a:r>
                  <a:rPr lang="en-US" i="1" dirty="0" smtClean="0"/>
                  <a:t>shifted inverse iteration</a:t>
                </a:r>
              </a:p>
              <a:p>
                <a:r>
                  <a:rPr lang="en-US" dirty="0" smtClean="0"/>
                  <a:t>Power iteration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converges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 dirty="0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  <m: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dirty="0" smtClean="0"/>
                  <a:t> provided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dirty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is closest to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372" y="1001486"/>
                <a:ext cx="11194142" cy="4833257"/>
              </a:xfrm>
              <a:blipFill>
                <a:blip r:embed="rId2"/>
                <a:stretch>
                  <a:fillRect l="-980" t="-2018" r="-1198" b="-3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786" y="1481623"/>
            <a:ext cx="6216062" cy="8328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786" y="2794631"/>
            <a:ext cx="6716148" cy="61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99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379640"/>
            <a:ext cx="5664199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Shifted inverse iteration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4372" y="1001486"/>
                <a:ext cx="11194142" cy="4630057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There is a new computational wrinkle here</a:t>
                </a:r>
              </a:p>
              <a:p>
                <a:r>
                  <a:rPr lang="en-US" sz="3200" dirty="0" smtClean="0"/>
                  <a:t>We want to find:                                        for a sequence of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 smtClean="0"/>
                  <a:t> values</a:t>
                </a:r>
              </a:p>
              <a:p>
                <a:r>
                  <a:rPr lang="en-US" sz="3200" dirty="0" smtClean="0"/>
                  <a:t>However, we do NOT want to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</m:d>
                      </m:e>
                      <m:sup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3200" dirty="0" smtClean="0"/>
                  <a:t> to do it!</a:t>
                </a:r>
              </a:p>
              <a:p>
                <a:r>
                  <a:rPr lang="en-US" sz="3200" dirty="0" smtClean="0"/>
                  <a:t>Instead, we could write what is needed as </a:t>
                </a:r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r>
                  <a:rPr lang="en-US" sz="3200" dirty="0" smtClean="0"/>
                  <a:t>The solve is the computational version of the inverse, but is faster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372" y="1001486"/>
                <a:ext cx="11194142" cy="4630057"/>
              </a:xfrm>
              <a:blipFill>
                <a:blip r:embed="rId2"/>
                <a:stretch>
                  <a:fillRect l="-1253" t="-2763" r="-11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565" y="1577521"/>
            <a:ext cx="3417435" cy="6300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565" y="3222172"/>
            <a:ext cx="5747886" cy="67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11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3104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Sparse matrices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48229"/>
                <a:ext cx="10515600" cy="492873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One common case is when large matrices has many </a:t>
                </a:r>
                <a:r>
                  <a:rPr lang="en-US" i="1" dirty="0" smtClean="0"/>
                  <a:t>structural zeros: </a:t>
                </a:r>
                <a:r>
                  <a:rPr lang="en-US" dirty="0" smtClean="0"/>
                  <a:t>many elements are exactly zero </a:t>
                </a:r>
              </a:p>
              <a:p>
                <a:r>
                  <a:rPr lang="en-US" dirty="0" smtClean="0"/>
                  <a:t>In these </a:t>
                </a:r>
                <a:r>
                  <a:rPr lang="en-US" i="1" dirty="0" smtClean="0"/>
                  <a:t>sparse matrices</a:t>
                </a:r>
                <a:r>
                  <a:rPr lang="en-US" dirty="0" smtClean="0"/>
                  <a:t>, the fraction of nonzero entries may be quite small</a:t>
                </a:r>
              </a:p>
              <a:p>
                <a:r>
                  <a:rPr lang="en-US" dirty="0" smtClean="0"/>
                  <a:t>One uses much less storage to store only nonzero entries, and to do computations only for nonzero values</a:t>
                </a:r>
              </a:p>
              <a:p>
                <a:r>
                  <a:rPr lang="en-US" dirty="0" smtClean="0"/>
                  <a:t>Each nonzero entry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 smtClean="0"/>
                  <a:t> in the matrix </a:t>
                </a:r>
                <a:r>
                  <a:rPr lang="en-US" b="1" i="1" dirty="0" smtClean="0"/>
                  <a:t>A</a:t>
                </a:r>
                <a:r>
                  <a:rPr lang="en-US" dirty="0" smtClean="0"/>
                  <a:t> can be stored as a triple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One then has to write code that can correctly use only the nonzero entries; we will not do this</a:t>
                </a:r>
              </a:p>
              <a:p>
                <a:r>
                  <a:rPr lang="en-US" dirty="0" smtClean="0"/>
                  <a:t>But, we will exploit </a:t>
                </a:r>
                <a:r>
                  <a:rPr lang="en-US" dirty="0" err="1"/>
                  <a:t>M</a:t>
                </a:r>
                <a:r>
                  <a:rPr lang="en-US" dirty="0" err="1" smtClean="0"/>
                  <a:t>atlab’s</a:t>
                </a:r>
                <a:r>
                  <a:rPr lang="en-US" dirty="0" smtClean="0"/>
                  <a:t> capabilities in this area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48229"/>
                <a:ext cx="10515600" cy="4928734"/>
              </a:xfrm>
              <a:blipFill>
                <a:blip r:embed="rId2"/>
                <a:stretch>
                  <a:fillRect l="-1043" t="-2847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55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379640"/>
            <a:ext cx="5664199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Shifted inverse iteration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4372" y="1001486"/>
                <a:ext cx="11194142" cy="4151085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We need </a:t>
                </a:r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r>
                  <a:rPr lang="en-US" sz="3200" dirty="0" smtClean="0"/>
                  <a:t>To begin with, we use PLU factorization, and live with any fill-in that may result for sparse matrices</a:t>
                </a:r>
              </a:p>
              <a:p>
                <a:r>
                  <a:rPr lang="en-US" sz="3200" dirty="0" smtClean="0"/>
                  <a:t>Function 8.3.1 does inverse iteration</a:t>
                </a:r>
              </a:p>
              <a:p>
                <a:r>
                  <a:rPr lang="en-US" sz="3200" dirty="0" smtClean="0"/>
                  <a:t>Note that the iteration 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3200" dirty="0" smtClean="0"/>
                  <a:t>; the approximation to the original eigenvalue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US" sz="32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372" y="1001486"/>
                <a:ext cx="11194142" cy="4151085"/>
              </a:xfrm>
              <a:blipFill>
                <a:blip r:embed="rId2"/>
                <a:stretch>
                  <a:fillRect l="-1253" t="-3084" r="-2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617" y="1296642"/>
            <a:ext cx="5267326" cy="61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79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43" y="928915"/>
            <a:ext cx="8709459" cy="57851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543" y="249012"/>
            <a:ext cx="8577943" cy="67990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Function </a:t>
            </a:r>
            <a:r>
              <a:rPr lang="en-US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inviter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390744" y="2258411"/>
            <a:ext cx="2685142" cy="3416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Random x ensures some component in eigenvector direction</a:t>
            </a:r>
          </a:p>
          <a:p>
            <a:r>
              <a:rPr lang="en-US" dirty="0" smtClean="0"/>
              <a:t>Should be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s*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speye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(n)</a:t>
            </a:r>
            <a:r>
              <a:rPr lang="en-US" dirty="0" smtClean="0"/>
              <a:t> here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3048001" y="4702629"/>
            <a:ext cx="6213001" cy="26125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09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379640"/>
            <a:ext cx="8465457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inverse iteration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402285" y="1368085"/>
                <a:ext cx="2844799" cy="4702628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Create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 smtClean="0"/>
                  <a:t> matrix with known eigenvalues</a:t>
                </a:r>
              </a:p>
              <a:p>
                <a:r>
                  <a:rPr lang="en-US" dirty="0" smtClean="0"/>
                  <a:t>Use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=0.7</m:t>
                    </m:r>
                  </m:oMath>
                </a14:m>
                <a:r>
                  <a:rPr lang="en-US" dirty="0" smtClean="0"/>
                  <a:t> and do 30 iterations</a:t>
                </a:r>
              </a:p>
              <a:p>
                <a:r>
                  <a:rPr lang="en-US" dirty="0" smtClean="0"/>
                  <a:t>Convergence is to closest eigenvalue with value 0.6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02285" y="1368085"/>
                <a:ext cx="2844799" cy="4702628"/>
              </a:xfrm>
              <a:blipFill>
                <a:blip r:embed="rId2"/>
                <a:stretch>
                  <a:fillRect l="-3854" t="-2073" r="-42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72" y="1125085"/>
            <a:ext cx="1735718" cy="4860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71" y="1734685"/>
            <a:ext cx="6091253" cy="13344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371" y="3069109"/>
            <a:ext cx="5067674" cy="179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30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379640"/>
            <a:ext cx="8465457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inverse iteration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4372" y="5268685"/>
                <a:ext cx="10947398" cy="1393371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 smtClean="0"/>
                  <a:t>We could also compute the ratio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 smtClean="0"/>
                  <a:t> in </a:t>
                </a:r>
                <a:r>
                  <a:rPr lang="en-US" dirty="0" err="1" smtClean="0"/>
                  <a:t>Matlab</a:t>
                </a:r>
                <a:r>
                  <a:rPr lang="en-US" dirty="0" smtClean="0"/>
                  <a:t> using s=0.7 and</a:t>
                </a:r>
              </a:p>
              <a:p>
                <a:pPr marL="0" indent="0" algn="ctr">
                  <a:buNone/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</a:t>
                </a:r>
                <a:r>
                  <a:rPr lang="en-US" dirty="0" err="1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eq_of</a:t>
                </a:r>
                <a:r>
                  <a:rPr lang="en-US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rate = (gamma(2:end)-s)./(gamma(1:end-1)-2)</a:t>
                </a:r>
              </a:p>
              <a:p>
                <a:pPr marL="0" indent="0">
                  <a:buNone/>
                </a:pPr>
                <a:r>
                  <a:rPr lang="en-US" dirty="0">
                    <a:cs typeface="Courier New" panose="02070309020205020404" pitchFamily="49" charset="0"/>
                  </a:rPr>
                  <a:t>a</a:t>
                </a:r>
                <a:r>
                  <a:rPr lang="en-US" dirty="0" smtClean="0">
                    <a:cs typeface="Courier New" panose="02070309020205020404" pitchFamily="49" charset="0"/>
                  </a:rPr>
                  <a:t>nd see that the sequence of ratios approaches 1/3</a:t>
                </a:r>
                <a:endParaRPr lang="en-US" dirty="0"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372" y="5268685"/>
                <a:ext cx="10947398" cy="1393371"/>
              </a:xfrm>
              <a:blipFill>
                <a:blip r:embed="rId2"/>
                <a:stretch>
                  <a:fillRect l="-891" t="-8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72" y="1125085"/>
            <a:ext cx="1735718" cy="486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71" y="1873929"/>
            <a:ext cx="5456573" cy="15224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371" y="3558378"/>
            <a:ext cx="8162443" cy="142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2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379640"/>
            <a:ext cx="8465457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inverse iteration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06970" y="1419276"/>
            <a:ext cx="2844799" cy="4702628"/>
          </a:xfrm>
        </p:spPr>
        <p:txBody>
          <a:bodyPr>
            <a:normAutofit/>
          </a:bodyPr>
          <a:lstStyle/>
          <a:p>
            <a:r>
              <a:rPr lang="en-US" dirty="0" smtClean="0"/>
              <a:t>Convergence rate is linear: drops by constant factor of about 0.33 each time</a:t>
            </a:r>
          </a:p>
          <a:p>
            <a:r>
              <a:rPr lang="en-US" dirty="0" smtClean="0"/>
              <a:t>How do we know this?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72" y="1125085"/>
            <a:ext cx="1735718" cy="4860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71" y="1883455"/>
            <a:ext cx="7043057" cy="425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379640"/>
            <a:ext cx="5664199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Dynamic shifting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4372" y="1567543"/>
                <a:ext cx="10918371" cy="4267200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In our last example, we left 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3200" dirty="0" smtClean="0"/>
                  <a:t> as a single value throughout the iteration</a:t>
                </a:r>
              </a:p>
              <a:p>
                <a:r>
                  <a:rPr lang="en-US" sz="3200" dirty="0" smtClean="0"/>
                  <a:t>This works reasonably well, but one can do better</a:t>
                </a:r>
              </a:p>
              <a:p>
                <a:r>
                  <a:rPr lang="en-US" sz="3200" dirty="0" smtClean="0"/>
                  <a:t>This time, let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3200" dirty="0" smtClean="0"/>
                  <a:t> when we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So, we are adjusting s on the fly</a:t>
                </a:r>
              </a:p>
              <a:p>
                <a:r>
                  <a:rPr lang="en-US" sz="3200" dirty="0" smtClean="0"/>
                  <a:t>How well does it work?</a:t>
                </a:r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372" y="1567543"/>
                <a:ext cx="10918371" cy="4267200"/>
              </a:xfrm>
              <a:blipFill>
                <a:blip r:embed="rId2"/>
                <a:stretch>
                  <a:fillRect l="-1284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807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379640"/>
            <a:ext cx="8465457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inverse iteration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606970" y="1419276"/>
                <a:ext cx="2844799" cy="4702628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Same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 smtClean="0"/>
                  <a:t> matrix as previous example</a:t>
                </a:r>
              </a:p>
              <a:p>
                <a:r>
                  <a:rPr lang="en-US" dirty="0" smtClean="0"/>
                  <a:t>Use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=0.7</m:t>
                    </m:r>
                  </m:oMath>
                </a14:m>
                <a:r>
                  <a:rPr lang="en-US" dirty="0" smtClean="0"/>
                  <a:t> and do 1 iteration</a:t>
                </a:r>
              </a:p>
              <a:p>
                <a:r>
                  <a:rPr lang="en-US" dirty="0" smtClean="0"/>
                  <a:t>Change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 smtClean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 smtClean="0"/>
                  <a:t> and repeat</a:t>
                </a:r>
              </a:p>
              <a:p>
                <a:r>
                  <a:rPr lang="en-US" dirty="0" smtClean="0"/>
                  <a:t>Doesn’t look too good yet, but…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06970" y="1419276"/>
                <a:ext cx="2844799" cy="4702628"/>
              </a:xfrm>
              <a:blipFill>
                <a:blip r:embed="rId2"/>
                <a:stretch>
                  <a:fillRect l="-3854" t="-2205" r="-5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71" y="1734685"/>
            <a:ext cx="6091253" cy="13344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99" y="1125085"/>
            <a:ext cx="1714504" cy="486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371" y="2846966"/>
            <a:ext cx="6038824" cy="21024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370" y="5009594"/>
            <a:ext cx="5373915" cy="178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39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379640"/>
            <a:ext cx="8465457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inverse iteration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92456" y="690563"/>
            <a:ext cx="2844799" cy="543872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Now repeat the process a few times</a:t>
            </a:r>
          </a:p>
          <a:p>
            <a:r>
              <a:rPr lang="en-US" dirty="0" smtClean="0"/>
              <a:t>Boom!  </a:t>
            </a:r>
          </a:p>
          <a:p>
            <a:r>
              <a:rPr lang="en-US" dirty="0" smtClean="0"/>
              <a:t>Convergence is very rapid:  roughly double the number of digits each time</a:t>
            </a:r>
          </a:p>
          <a:p>
            <a:r>
              <a:rPr lang="en-US" dirty="0" smtClean="0"/>
              <a:t>This is </a:t>
            </a:r>
            <a:r>
              <a:rPr lang="en-US" i="1" dirty="0" smtClean="0"/>
              <a:t>quadratic convergence</a:t>
            </a:r>
          </a:p>
          <a:p>
            <a:r>
              <a:rPr lang="en-US" dirty="0" smtClean="0"/>
              <a:t>Like Newton’s method near a root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99" y="1125085"/>
            <a:ext cx="1714504" cy="4860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99" y="1734685"/>
            <a:ext cx="6413064" cy="414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8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379640"/>
            <a:ext cx="5664199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Dynamic shifting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4372" y="1567543"/>
                <a:ext cx="10918371" cy="4267200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There is a price for this increased rate of convergence</a:t>
                </a:r>
              </a:p>
              <a:p>
                <a:r>
                  <a:rPr lang="en-US" sz="3200" dirty="0" smtClean="0"/>
                  <a:t>Before, with constant shift, we could factor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sz="3200" dirty="0" smtClean="0"/>
                  <a:t> once, and each iterate is faster, but there can be many more </a:t>
                </a:r>
              </a:p>
              <a:p>
                <a:r>
                  <a:rPr lang="en-US" sz="3200" dirty="0" smtClean="0"/>
                  <a:t>With dynamic shifting, we need to factor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sz="3200" dirty="0" smtClean="0"/>
                  <a:t>  for each iteration but there may be many fewer iterations</a:t>
                </a:r>
              </a:p>
              <a:p>
                <a:r>
                  <a:rPr lang="en-US" sz="3200" dirty="0" smtClean="0"/>
                  <a:t>For our examples, 30 iterates for constant shift, only 6 with dynamic shift</a:t>
                </a:r>
              </a:p>
              <a:p>
                <a:r>
                  <a:rPr lang="en-US" sz="3200" dirty="0" smtClean="0"/>
                  <a:t>In many cases it pays off to dynamically shift.</a:t>
                </a:r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372" y="1567543"/>
                <a:ext cx="10918371" cy="4267200"/>
              </a:xfrm>
              <a:blipFill>
                <a:blip r:embed="rId2"/>
                <a:stretch>
                  <a:fillRect l="-1284" t="-3000" b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404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828" y="1874610"/>
            <a:ext cx="10515600" cy="223293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Section 8.4</a:t>
            </a:r>
            <a:b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Krylov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Subspaces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33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86" y="1940968"/>
            <a:ext cx="7161212" cy="41452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086" y="231321"/>
            <a:ext cx="7551057" cy="69441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large adjacency matrix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8716" y="913173"/>
            <a:ext cx="8030028" cy="83949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A is an adjacency matrix for web pages making about Roswell, NM, and how they link to each other.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02379"/>
            <a:ext cx="1805543" cy="583747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548914" y="3033485"/>
            <a:ext cx="2717800" cy="3044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cs typeface="Courier New" panose="02070309020205020404" pitchFamily="49" charset="0"/>
              </a:rPr>
              <a:t>It’s large</a:t>
            </a:r>
            <a:endParaRPr lang="en-US" dirty="0"/>
          </a:p>
          <a:p>
            <a:r>
              <a:rPr lang="en-US" dirty="0" smtClean="0">
                <a:cs typeface="Courier New" panose="02070309020205020404" pitchFamily="49" charset="0"/>
              </a:rPr>
              <a:t>The elements are double precision</a:t>
            </a:r>
            <a:endParaRPr lang="en-US" dirty="0" smtClean="0"/>
          </a:p>
          <a:p>
            <a:r>
              <a:rPr lang="en-US" dirty="0" smtClean="0"/>
              <a:t>It’s sparse!</a:t>
            </a:r>
          </a:p>
          <a:p>
            <a:r>
              <a:rPr lang="en-US" dirty="0" smtClean="0"/>
              <a:t>Real valued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867729" y="3251200"/>
            <a:ext cx="3681184" cy="40136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628571" y="5225143"/>
            <a:ext cx="4920342" cy="34970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628571" y="4891314"/>
            <a:ext cx="4920342" cy="9043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513943" y="3773714"/>
            <a:ext cx="4034970" cy="47897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49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263526"/>
            <a:ext cx="5664199" cy="621846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Krylov</a:t>
            </a:r>
            <a:r>
              <a:rPr lang="en-US" dirty="0" smtClean="0">
                <a:solidFill>
                  <a:srgbClr val="0070C0"/>
                </a:solidFill>
              </a:rPr>
              <a:t> subspaces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4372" y="1001486"/>
                <a:ext cx="11179628" cy="5500914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Say we start with a seed vector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endParaRPr lang="en-US" sz="3200" b="1" dirty="0" smtClean="0"/>
              </a:p>
              <a:p>
                <a:r>
                  <a:rPr lang="en-US" sz="3200" dirty="0" smtClean="0"/>
                  <a:t>If we repeatedly multiply by a matrix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3200" dirty="0" smtClean="0"/>
                  <a:t>, we can keep all of the products, and try to use that set as a basis for approximating answers.  </a:t>
                </a:r>
              </a:p>
              <a:p>
                <a:r>
                  <a:rPr lang="en-US" sz="3200" dirty="0" smtClean="0"/>
                  <a:t>Thus, we are creating the set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𝑨𝒖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, … 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In the power or inverse iterations we only kept the latest on each time</a:t>
                </a:r>
              </a:p>
              <a:p>
                <a:r>
                  <a:rPr lang="en-US" sz="3200" dirty="0" smtClean="0"/>
                  <a:t>We get the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200" dirty="0" smtClean="0"/>
                  <a:t> </a:t>
                </a:r>
                <a:r>
                  <a:rPr lang="en-US" sz="3200" i="1" dirty="0" err="1" smtClean="0"/>
                  <a:t>Krylov</a:t>
                </a:r>
                <a:r>
                  <a:rPr lang="en-US" sz="3200" i="1" dirty="0" smtClean="0"/>
                  <a:t> matrix </a:t>
                </a:r>
                <a:r>
                  <a:rPr lang="en-US" sz="3200" dirty="0" smtClean="0"/>
                  <a:t>if the columns are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𝑨𝒖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, … </m:t>
                    </m:r>
                  </m:oMath>
                </a14:m>
                <a:endParaRPr lang="en-US" sz="3200" i="1" dirty="0" smtClean="0"/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372" y="1001486"/>
                <a:ext cx="11179628" cy="5500914"/>
              </a:xfrm>
              <a:blipFill>
                <a:blip r:embed="rId2"/>
                <a:stretch>
                  <a:fillRect l="-1254" t="-2215" r="-1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421" y="5196114"/>
            <a:ext cx="5148267" cy="61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0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263526"/>
            <a:ext cx="5664199" cy="621846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Krylov</a:t>
            </a:r>
            <a:r>
              <a:rPr lang="en-US" dirty="0" smtClean="0">
                <a:solidFill>
                  <a:srgbClr val="0070C0"/>
                </a:solidFill>
              </a:rPr>
              <a:t> subspaces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4372" y="1001486"/>
                <a:ext cx="11179628" cy="5500914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The columns of the 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200" dirty="0" smtClean="0"/>
                  <a:t> </a:t>
                </a:r>
                <a:r>
                  <a:rPr lang="en-US" sz="3200" dirty="0" err="1" smtClean="0"/>
                  <a:t>Krylov</a:t>
                </a:r>
                <a:r>
                  <a:rPr lang="en-US" sz="3200" dirty="0" smtClean="0"/>
                  <a:t> matrix are important</a:t>
                </a:r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The columns form the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200" dirty="0" err="1" smtClean="0"/>
                  <a:t>th</a:t>
                </a:r>
                <a:r>
                  <a:rPr lang="en-US" sz="3200" dirty="0" smtClean="0"/>
                  <a:t> </a:t>
                </a:r>
                <a:r>
                  <a:rPr lang="en-US" sz="3200" dirty="0" err="1" smtClean="0"/>
                  <a:t>Krylov</a:t>
                </a:r>
                <a:r>
                  <a:rPr lang="en-US" sz="3200" dirty="0" smtClean="0"/>
                  <a:t> subspace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3200" b="0" i="1" smtClean="0">
                            <a:latin typeface="Cambria Math" panose="02040503050406030204" pitchFamily="18" charset="0"/>
                          </a:rPr>
                          <m:t>𝓚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3200" dirty="0" smtClean="0"/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3200" dirty="0" smtClean="0"/>
              </a:p>
              <a:p>
                <a:r>
                  <a:rPr lang="en-US" sz="3200" dirty="0"/>
                  <a:t>E</a:t>
                </a:r>
                <a:r>
                  <a:rPr lang="en-US" sz="3200" dirty="0" smtClean="0"/>
                  <a:t>ach column is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 smtClean="0"/>
                  <a:t> long, but there are only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200" dirty="0" smtClean="0"/>
                  <a:t> columns</a:t>
                </a:r>
              </a:p>
              <a:p>
                <a:r>
                  <a:rPr lang="en-US" sz="3200" dirty="0" smtClean="0"/>
                  <a:t>We want to  approximate answers from this subspace; said another way, we want to find answers that are a linear combo of the columns</a:t>
                </a:r>
              </a:p>
              <a:p>
                <a:r>
                  <a:rPr lang="en-US" sz="3200" dirty="0" smtClean="0"/>
                  <a:t>The dimension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3200" i="1">
                            <a:latin typeface="Cambria Math" panose="02040503050406030204" pitchFamily="18" charset="0"/>
                          </a:rPr>
                          <m:t>𝓚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3200" dirty="0" smtClean="0"/>
                  <a:t> is the same as the rank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3200" dirty="0" smtClean="0"/>
                  <a:t>, which is often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200" dirty="0" smtClean="0"/>
                  <a:t> but may be smaller</a:t>
                </a:r>
              </a:p>
              <a:p>
                <a:endParaRPr lang="en-US" sz="3200" dirty="0" smtClean="0"/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372" y="1001486"/>
                <a:ext cx="11179628" cy="5500914"/>
              </a:xfrm>
              <a:blipFill>
                <a:blip r:embed="rId2"/>
                <a:stretch>
                  <a:fillRect l="-1254" t="-2215" r="-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081" y="1683658"/>
            <a:ext cx="6617555" cy="78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2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263526"/>
            <a:ext cx="5664199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Properties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4372" y="1001486"/>
                <a:ext cx="11179628" cy="1712685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sz="3200" dirty="0" smtClean="0"/>
                  <a:t>Generating columns of </a:t>
                </a:r>
                <a:r>
                  <a:rPr lang="en-US" sz="3200" dirty="0" err="1" smtClean="0"/>
                  <a:t>Krylov</a:t>
                </a:r>
                <a:r>
                  <a:rPr lang="en-US" sz="3200" dirty="0" smtClean="0"/>
                  <a:t> matrix is relatively easy for sparse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en-US" sz="3200" b="1" dirty="0" smtClean="0"/>
              </a:p>
              <a:p>
                <a:endParaRPr lang="en-US" sz="3200" dirty="0"/>
              </a:p>
              <a:p>
                <a:r>
                  <a:rPr lang="en-US" sz="3200" dirty="0" smtClean="0"/>
                  <a:t>And, there are some nice properties…</a:t>
                </a:r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372" y="1001486"/>
                <a:ext cx="11179628" cy="1712685"/>
              </a:xfrm>
              <a:blipFill>
                <a:blip r:embed="rId2"/>
                <a:stretch>
                  <a:fillRect l="-1145" t="-7117" b="-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437" y="1552687"/>
            <a:ext cx="5148267" cy="6102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72" y="2714168"/>
            <a:ext cx="11006522" cy="313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0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263526"/>
            <a:ext cx="5664199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Properties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4372" y="1001486"/>
                <a:ext cx="11179628" cy="5138057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Part 1 simply says that if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l-GR" sz="3200" i="1">
                            <a:latin typeface="Cambria Math" panose="02040503050406030204" pitchFamily="18" charset="0"/>
                          </a:rPr>
                          <m:t>𝓚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3200" dirty="0" smtClean="0"/>
                  <a:t>, then for some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32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3200" dirty="0" smtClean="0"/>
                  <a:t>,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dirty="0" smtClean="0"/>
                  <a:t> can be written as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Then,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=[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i="1" dirty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32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i="1" dirty="0" err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3200" i="1" dirty="0" err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sz="3200" b="0" i="1" baseline="30000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3200" dirty="0" smtClean="0"/>
                  <a:t>, and recall that</a:t>
                </a:r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For Part 3, just multiply the first equation by A, and one has </a:t>
                </a: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372" y="1001486"/>
                <a:ext cx="11179628" cy="5138057"/>
              </a:xfrm>
              <a:blipFill>
                <a:blip r:embed="rId2"/>
                <a:stretch>
                  <a:fillRect l="-1254" t="-2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399" y="2097256"/>
            <a:ext cx="5805911" cy="6677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399" y="3860799"/>
            <a:ext cx="5948564" cy="705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8241" y="5341257"/>
            <a:ext cx="6537712" cy="58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00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263526"/>
            <a:ext cx="9757228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Reducing dimension and solving linear systems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4372" y="1001486"/>
                <a:ext cx="11179628" cy="550091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3200" dirty="0" smtClean="0"/>
                  <a:t>Consider the linear system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3200" dirty="0" smtClean="0"/>
                  <a:t> for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 smtClean="0"/>
                  <a:t> nonsingular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3200" dirty="0" smtClean="0"/>
                  <a:t> </a:t>
                </a:r>
              </a:p>
              <a:p>
                <a:r>
                  <a:rPr lang="en-US" sz="3200" dirty="0" smtClean="0"/>
                  <a:t>The original idea for using </a:t>
                </a:r>
                <a:r>
                  <a:rPr lang="en-US" sz="3200" dirty="0" err="1" smtClean="0"/>
                  <a:t>Krylov</a:t>
                </a:r>
                <a:r>
                  <a:rPr lang="en-US" sz="3200" dirty="0" smtClean="0"/>
                  <a:t> subspaces was to create a space with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 smtClean="0"/>
                  <a:t> basis vectors,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3200" i="1">
                            <a:latin typeface="Cambria Math" panose="02040503050406030204" pitchFamily="18" charset="0"/>
                          </a:rPr>
                          <m:t>𝓚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3200" dirty="0" smtClean="0"/>
                  <a:t> </a:t>
                </a:r>
              </a:p>
              <a:p>
                <a:r>
                  <a:rPr lang="en-US" sz="3200" dirty="0" smtClean="0"/>
                  <a:t>This could come with a predetermined number of steps, making it a direct method (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 smtClean="0"/>
                  <a:t> here for multiplications by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3200" dirty="0" smtClean="0"/>
                  <a:t>)</a:t>
                </a:r>
              </a:p>
              <a:p>
                <a:endParaRPr lang="en-US" sz="3200" dirty="0" smtClean="0"/>
              </a:p>
              <a:p>
                <a:endParaRPr lang="en-US" sz="3200" dirty="0"/>
              </a:p>
              <a:p>
                <a:r>
                  <a:rPr lang="en-US" sz="3200" dirty="0" smtClean="0"/>
                  <a:t>However, the columns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3200" dirty="0" smtClean="0"/>
                  <a:t> effectively come from power method </a:t>
                </a:r>
              </a:p>
              <a:p>
                <a:r>
                  <a:rPr lang="en-US" sz="3200" dirty="0" smtClean="0"/>
                  <a:t>The columns are converging to the dominant eigenvector</a:t>
                </a:r>
              </a:p>
              <a:p>
                <a:r>
                  <a:rPr lang="en-US" sz="3200" dirty="0" smtClean="0"/>
                  <a:t>This makes the </a:t>
                </a:r>
                <a:r>
                  <a:rPr lang="en-US" sz="3200" i="1" dirty="0" smtClean="0"/>
                  <a:t>direct method </a:t>
                </a:r>
                <a:r>
                  <a:rPr lang="en-US" sz="3200" dirty="0" smtClean="0"/>
                  <a:t>with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 smtClean="0"/>
                  <a:t> ill-conditioned and impractical</a:t>
                </a:r>
              </a:p>
              <a:p>
                <a:endParaRPr lang="en-US" sz="3200" dirty="0" smtClean="0"/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372" y="1001486"/>
                <a:ext cx="11179628" cy="5500914"/>
              </a:xfrm>
              <a:blipFill>
                <a:blip r:embed="rId2"/>
                <a:stretch>
                  <a:fillRect l="-1145" t="-2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052" y="3243602"/>
            <a:ext cx="6617555" cy="78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05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263526"/>
            <a:ext cx="9757228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Reducing dimension and solving linear systems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4372" y="1001486"/>
                <a:ext cx="11179628" cy="431074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200" dirty="0" smtClean="0"/>
                  <a:t>An alternative view is to say that most of the approximation or information is in the first few columns; the farther out columns are nearly dependent </a:t>
                </a:r>
              </a:p>
              <a:p>
                <a:r>
                  <a:rPr lang="en-US" sz="3200" dirty="0" smtClean="0"/>
                  <a:t>Why not stop early and perhaps get a good approximation with only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0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 smtClean="0"/>
                  <a:t> basis vectors, that 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3200" i="1">
                            <a:latin typeface="Cambria Math" panose="02040503050406030204" pitchFamily="18" charset="0"/>
                          </a:rPr>
                          <m:t>𝓚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3200" dirty="0" smtClean="0"/>
                  <a:t> </a:t>
                </a:r>
              </a:p>
              <a:p>
                <a:r>
                  <a:rPr lang="en-US" sz="3200" dirty="0" smtClean="0"/>
                  <a:t>The problem changes then to one where we don’t know in advance when to stop:  it becomes an iterative method.</a:t>
                </a:r>
              </a:p>
              <a:p>
                <a:r>
                  <a:rPr lang="en-US" sz="3200" dirty="0" smtClean="0"/>
                  <a:t>Also, we need to get the best answer for the </a:t>
                </a:r>
                <a:r>
                  <a:rPr lang="en-US" sz="3200" dirty="0"/>
                  <a:t>system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3200" dirty="0"/>
                  <a:t> </a:t>
                </a:r>
                <a:r>
                  <a:rPr lang="en-US" sz="3200" dirty="0" smtClean="0"/>
                  <a:t>with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 smtClean="0"/>
                  <a:t> unknowns: this suggests a minimization of the error:</a:t>
                </a:r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372" y="1001486"/>
                <a:ext cx="11179628" cy="4310743"/>
              </a:xfrm>
              <a:blipFill>
                <a:blip r:embed="rId2"/>
                <a:stretch>
                  <a:fillRect l="-1254" t="-3819" r="-1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1644982" y="5210629"/>
            <a:ext cx="8982781" cy="899885"/>
            <a:chOff x="1644982" y="5210629"/>
            <a:chExt cx="8982781" cy="89988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4982" y="5210629"/>
              <a:ext cx="8982781" cy="89988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94622" y="5431971"/>
              <a:ext cx="85725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745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263526"/>
            <a:ext cx="9757228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Reducing dimension and solving linear systems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4372" y="1001486"/>
                <a:ext cx="11179628" cy="5500914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For the linear system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3200" dirty="0" smtClean="0"/>
                  <a:t>, the natural choice to start the </a:t>
                </a:r>
                <a:r>
                  <a:rPr lang="en-US" sz="3200" dirty="0" err="1" smtClean="0"/>
                  <a:t>Krylov</a:t>
                </a:r>
                <a:r>
                  <a:rPr lang="en-US" sz="3200" dirty="0" smtClean="0"/>
                  <a:t> iteration is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sz="3200" dirty="0" smtClean="0"/>
              </a:p>
              <a:p>
                <a:endParaRPr lang="en-US" sz="3200" dirty="0" smtClean="0"/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We do adjust the size of each column with a normalization to prevent wildly different sizes of the elements</a:t>
                </a:r>
              </a:p>
              <a:p>
                <a:r>
                  <a:rPr lang="en-US" sz="3200" dirty="0" smtClean="0"/>
                  <a:t>Let’s do an example</a:t>
                </a:r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372" y="1001486"/>
                <a:ext cx="11179628" cy="5500914"/>
              </a:xfrm>
              <a:blipFill>
                <a:blip r:embed="rId2"/>
                <a:stretch>
                  <a:fillRect l="-1254" t="-2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408" y="2140516"/>
            <a:ext cx="6617555" cy="78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87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379640"/>
            <a:ext cx="8465457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</a:t>
            </a:r>
            <a:r>
              <a:rPr lang="en-US" dirty="0" err="1" smtClean="0">
                <a:solidFill>
                  <a:srgbClr val="0070C0"/>
                </a:solidFill>
              </a:rPr>
              <a:t>Krylov</a:t>
            </a:r>
            <a:r>
              <a:rPr lang="en-US" dirty="0" smtClean="0">
                <a:solidFill>
                  <a:srgbClr val="0070C0"/>
                </a:solidFill>
              </a:rPr>
              <a:t> iteration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431313" y="3741561"/>
                <a:ext cx="2844799" cy="2368953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 err="1" smtClean="0"/>
                  <a:t>th</a:t>
                </a:r>
                <a:r>
                  <a:rPr lang="en-US" dirty="0" smtClean="0"/>
                  <a:t> column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 smtClean="0"/>
                  <a:t> created each time</a:t>
                </a:r>
              </a:p>
              <a:p>
                <a:r>
                  <a:rPr lang="en-US" dirty="0" smtClean="0"/>
                  <a:t>Normalize the column and append it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31313" y="3741561"/>
                <a:ext cx="2844799" cy="2368953"/>
              </a:xfrm>
              <a:blipFill>
                <a:blip r:embed="rId2"/>
                <a:stretch>
                  <a:fillRect l="-3854" t="-5928" r="-6852" b="-3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48" y="1866446"/>
            <a:ext cx="6529651" cy="43643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72" y="1138690"/>
            <a:ext cx="1802072" cy="44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8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379640"/>
            <a:ext cx="8465457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</a:t>
            </a:r>
            <a:r>
              <a:rPr lang="en-US" dirty="0" err="1" smtClean="0">
                <a:solidFill>
                  <a:srgbClr val="0070C0"/>
                </a:solidFill>
              </a:rPr>
              <a:t>Krylov</a:t>
            </a:r>
            <a:r>
              <a:rPr lang="en-US" dirty="0" smtClean="0">
                <a:solidFill>
                  <a:srgbClr val="0070C0"/>
                </a:solidFill>
              </a:rPr>
              <a:t> iteration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199083" y="1582057"/>
                <a:ext cx="3106059" cy="314302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Use the first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 smtClean="0"/>
                  <a:t> columns </a:t>
                </a:r>
                <a:r>
                  <a:rPr lang="en-US" dirty="0"/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 smtClean="0"/>
                  <a:t> to approximate the solution</a:t>
                </a:r>
              </a:p>
              <a:p>
                <a:r>
                  <a:rPr lang="en-US" dirty="0" smtClean="0"/>
                  <a:t>\ does least squares solution here</a:t>
                </a:r>
              </a:p>
              <a:p>
                <a:r>
                  <a:rPr lang="en-US" dirty="0" smtClean="0"/>
                  <a:t>Compute and save the residual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99083" y="1582057"/>
                <a:ext cx="3106059" cy="3143025"/>
              </a:xfrm>
              <a:blipFill>
                <a:blip r:embed="rId2"/>
                <a:stretch>
                  <a:fillRect l="-3143" t="-4078" r="-5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72" y="1138690"/>
            <a:ext cx="1802072" cy="4433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719261"/>
            <a:ext cx="6346371" cy="425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5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379640"/>
            <a:ext cx="8465457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</a:t>
            </a:r>
            <a:r>
              <a:rPr lang="en-US" dirty="0" err="1" smtClean="0">
                <a:solidFill>
                  <a:srgbClr val="0070C0"/>
                </a:solidFill>
              </a:rPr>
              <a:t>Krylov</a:t>
            </a:r>
            <a:r>
              <a:rPr lang="en-US" dirty="0" smtClean="0">
                <a:solidFill>
                  <a:srgbClr val="0070C0"/>
                </a:solidFill>
              </a:rPr>
              <a:t> iteration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969829" y="1582056"/>
                <a:ext cx="2844799" cy="461554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Residual “stalls” at m=17</a:t>
                </a:r>
              </a:p>
              <a:p>
                <a:r>
                  <a:rPr lang="en-US" dirty="0" err="1" smtClean="0"/>
                  <a:t>Matlab</a:t>
                </a:r>
                <a:r>
                  <a:rPr lang="en-US" dirty="0" smtClean="0"/>
                  <a:t> throws warnings at that point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 smtClean="0"/>
                  <a:t> is nearly singular</a:t>
                </a:r>
              </a:p>
              <a:p>
                <a:r>
                  <a:rPr lang="en-US" dirty="0" smtClean="0"/>
                  <a:t>We need a better approach!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69829" y="1582056"/>
                <a:ext cx="2844799" cy="4615543"/>
              </a:xfrm>
              <a:blipFill>
                <a:blip r:embed="rId2"/>
                <a:stretch>
                  <a:fillRect l="-3854" t="-2246" r="-42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72" y="1138690"/>
            <a:ext cx="1802072" cy="4433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72" y="1836284"/>
            <a:ext cx="8175171" cy="456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1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086" y="231321"/>
            <a:ext cx="7551057" cy="69441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large adjacency matrix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5343" y="983001"/>
            <a:ext cx="8030028" cy="102722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Each nonzero entry in A corresponds to an edge; we can compute fraction of </a:t>
            </a:r>
            <a:r>
              <a:rPr lang="en-US" dirty="0" err="1" smtClean="0"/>
              <a:t>nonzeros</a:t>
            </a:r>
            <a:r>
              <a:rPr lang="en-US" dirty="0" smtClean="0"/>
              <a:t>: call that the density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2379"/>
            <a:ext cx="1805543" cy="583747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7478939" y="2010229"/>
            <a:ext cx="3787775" cy="45502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ize</a:t>
            </a:r>
            <a:r>
              <a:rPr lang="en-US" sz="2400" dirty="0" smtClean="0"/>
              <a:t> returns the number of rows and columns</a:t>
            </a: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nz</a:t>
            </a:r>
            <a:r>
              <a:rPr lang="en-US" sz="2400" dirty="0" smtClean="0"/>
              <a:t> returns the number of nonzero elements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/>
              <a:t>Sparse!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full</a:t>
            </a:r>
            <a:r>
              <a:rPr lang="en-US" sz="2400" dirty="0" smtClean="0"/>
              <a:t> creates the full matrix storage version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/>
              <a:t>Compare storage of sparse vs full matrix versions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/>
              <a:t>How about computation time?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976915" y="3033486"/>
            <a:ext cx="3405414" cy="53702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91265"/>
            <a:ext cx="3883925" cy="7197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510969"/>
            <a:ext cx="2964543" cy="6841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3214732"/>
            <a:ext cx="2300517" cy="1923383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 flipV="1">
            <a:off x="3235326" y="4630057"/>
            <a:ext cx="4147003" cy="16748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84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263526"/>
            <a:ext cx="9757228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Fixing the problem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4372" y="1001486"/>
                <a:ext cx="11179628" cy="404948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200" dirty="0" smtClean="0"/>
                  <a:t>The </a:t>
                </a:r>
                <a:r>
                  <a:rPr lang="en-US" sz="3200" dirty="0" err="1" smtClean="0"/>
                  <a:t>Krylov</a:t>
                </a:r>
                <a:r>
                  <a:rPr lang="en-US" sz="3200" dirty="0" smtClean="0"/>
                  <a:t> matrix we were generating was for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=30</m:t>
                    </m:r>
                  </m:oMath>
                </a14:m>
                <a:r>
                  <a:rPr lang="en-US" sz="3200" dirty="0" smtClean="0"/>
                  <a:t> with</a:t>
                </a:r>
              </a:p>
              <a:p>
                <a:endParaRPr lang="en-US" sz="3200" dirty="0" smtClean="0"/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After column 17, any new columns were nearly dependent on the previous ones: warnings for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17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The opposite of this problem is to use an orthogonal matrix, where the columns are far from dependent</a:t>
                </a:r>
              </a:p>
              <a:p>
                <a:r>
                  <a:rPr lang="en-US" sz="3200" dirty="0" smtClean="0"/>
                  <a:t>Try QR factorization: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372" y="1001486"/>
                <a:ext cx="11179628" cy="4049485"/>
              </a:xfrm>
              <a:blipFill>
                <a:blip r:embed="rId2"/>
                <a:stretch>
                  <a:fillRect l="-1254" t="-4060" b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408" y="1618001"/>
            <a:ext cx="6617555" cy="7844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346" y="4818743"/>
            <a:ext cx="8128965" cy="193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37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263526"/>
            <a:ext cx="9757228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Fixing the problem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4372" y="1001486"/>
                <a:ext cx="11179628" cy="5500914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The columns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 smtClean="0"/>
                  <a:t>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3200" dirty="0" smtClean="0"/>
                  <a:t> are orthonormal</a:t>
                </a:r>
              </a:p>
              <a:p>
                <a:r>
                  <a:rPr lang="en-US" sz="3200" dirty="0" smtClean="0"/>
                  <a:t>And, they are a basis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3200" i="1">
                            <a:latin typeface="Cambria Math" panose="02040503050406030204" pitchFamily="18" charset="0"/>
                          </a:rPr>
                          <m:t>𝓚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3200" dirty="0" smtClean="0"/>
                  <a:t>!</a:t>
                </a:r>
              </a:p>
              <a:p>
                <a:r>
                  <a:rPr lang="en-US" sz="3200" dirty="0" smtClean="0"/>
                  <a:t>From Lemma 8.4.1, we know that multiplying a vector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3200" i="1">
                            <a:latin typeface="Cambria Math" panose="02040503050406030204" pitchFamily="18" charset="0"/>
                          </a:rPr>
                          <m:t>𝓚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3200" dirty="0" smtClean="0"/>
                  <a:t>with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3200" dirty="0" smtClean="0"/>
                  <a:t> will produce a vector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3200" i="1">
                            <a:latin typeface="Cambria Math" panose="02040503050406030204" pitchFamily="18" charset="0"/>
                          </a:rPr>
                          <m:t>𝓚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Using the last column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3200" dirty="0" smtClean="0"/>
                  <a:t>, we know that </a:t>
                </a:r>
              </a:p>
              <a:p>
                <a:endParaRPr lang="en-US" sz="32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𝑨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3200" i="1">
                              <a:latin typeface="Cambria Math" panose="02040503050406030204" pitchFamily="18" charset="0"/>
                            </a:rPr>
                            <m:t>𝓚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3200" dirty="0" smtClean="0"/>
              </a:p>
              <a:p>
                <a:r>
                  <a:rPr lang="en-US" sz="3200" dirty="0" smtClean="0"/>
                  <a:t>It’s then a linear combo of the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3200" dirty="0" smtClean="0"/>
                  <a:t> columns of another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3200" dirty="0" smtClean="0"/>
                  <a:t>:</a:t>
                </a:r>
              </a:p>
              <a:p>
                <a:endParaRPr lang="en-US" sz="3200" dirty="0" smtClean="0"/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372" y="1001486"/>
                <a:ext cx="11179628" cy="5500914"/>
              </a:xfrm>
              <a:blipFill>
                <a:blip r:embed="rId2"/>
                <a:stretch>
                  <a:fillRect l="-1254" t="-1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652" y="5593342"/>
            <a:ext cx="8195234" cy="67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2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746" y="3212999"/>
            <a:ext cx="8195234" cy="6749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263526"/>
            <a:ext cx="9757228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Fixing the problem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4372" y="1001486"/>
                <a:ext cx="11179628" cy="5500914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Because the columns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3200" dirty="0" smtClean="0"/>
                  <a:t> are orthonormal,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sSub>
                        <m:sSub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3200" b="0" i="0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32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sSub>
                        <m:sSub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200" dirty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3200" dirty="0" smtClean="0"/>
              </a:p>
              <a:p>
                <a:r>
                  <a:rPr lang="en-US" sz="3200" dirty="0" err="1" smtClean="0"/>
                  <a:t>Premultiply</a:t>
                </a:r>
                <a:r>
                  <a:rPr lang="en-US" sz="3200" dirty="0" smtClean="0"/>
                  <a:t>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3200" dirty="0" smtClean="0"/>
                  <a:t>, and only one term on the right survives:</a:t>
                </a:r>
              </a:p>
              <a:p>
                <a:pPr marL="0" indent="0">
                  <a:buNone/>
                </a:pPr>
                <a:r>
                  <a:rPr lang="en-US" sz="3200" dirty="0" smtClean="0"/>
                  <a:t>                   </a:t>
                </a:r>
                <a:r>
                  <a:rPr lang="en-US" sz="4400" dirty="0" smtClean="0"/>
                  <a:t>(                                                            )</a:t>
                </a:r>
              </a:p>
              <a:p>
                <a:r>
                  <a:rPr lang="en-US" sz="3200" dirty="0" smtClean="0"/>
                  <a:t>We get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  <m:sSub>
                          <m:sSub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32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𝑖𝑚</m:t>
                        </m:r>
                      </m:sub>
                    </m:sSub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err="1" smtClean="0"/>
                  <a:t>Orthonormality</a:t>
                </a:r>
                <a:r>
                  <a:rPr lang="en-US" sz="3200" dirty="0" smtClean="0"/>
                  <a:t>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3200" dirty="0" smtClean="0"/>
                  <a:t> makes this easy!!</a:t>
                </a:r>
              </a:p>
              <a:p>
                <a:r>
                  <a:rPr lang="en-US" sz="3200" dirty="0" smtClean="0"/>
                  <a:t>The first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2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3200" dirty="0" smtClean="0"/>
                  <a:t> are known, and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𝑖𝑚</m:t>
                        </m:r>
                      </m:sub>
                    </m:sSub>
                  </m:oMath>
                </a14:m>
                <a:r>
                  <a:rPr lang="en-US" sz="3200" dirty="0" smtClean="0"/>
                  <a:t>are then determined.</a:t>
                </a:r>
              </a:p>
              <a:p>
                <a:r>
                  <a:rPr lang="en-US" sz="3200" dirty="0" smtClean="0"/>
                  <a:t>What about the last term on the right? </a:t>
                </a:r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372" y="1001486"/>
                <a:ext cx="11179628" cy="5500914"/>
              </a:xfrm>
              <a:blipFill>
                <a:blip r:embed="rId3"/>
                <a:stretch>
                  <a:fillRect l="-1254" t="-1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364" y="3212999"/>
            <a:ext cx="569554" cy="49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6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4372" y="1001486"/>
                <a:ext cx="11179628" cy="5500914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With the first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2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3200" dirty="0" smtClean="0"/>
                  <a:t> are known, and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𝑖𝑚</m:t>
                        </m:r>
                      </m:sub>
                    </m:sSub>
                  </m:oMath>
                </a14:m>
                <a:r>
                  <a:rPr lang="en-US" sz="3200" dirty="0" smtClean="0"/>
                  <a:t> found, we can rearrange: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𝑨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200" dirty="0" smtClean="0"/>
              </a:p>
              <a:p>
                <a:r>
                  <a:rPr lang="en-US" sz="3200" dirty="0" smtClean="0"/>
                  <a:t>Now, we only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However, we know that we 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3200" dirty="0" smtClean="0"/>
                  <a:t> to be a </a:t>
                </a:r>
                <a:r>
                  <a:rPr lang="en-US" sz="3200" i="1" dirty="0" smtClean="0"/>
                  <a:t>unit vector</a:t>
                </a:r>
              </a:p>
              <a:p>
                <a:r>
                  <a:rPr lang="en-US" sz="3200" dirty="0" smtClean="0"/>
                  <a:t>So, we can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3200" dirty="0" smtClean="0"/>
                  <a:t> the norm of the result, and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3200" dirty="0" smtClean="0"/>
                  <a:t> its direction.</a:t>
                </a:r>
              </a:p>
              <a:p>
                <a:r>
                  <a:rPr lang="en-US" sz="3200" dirty="0" smtClean="0"/>
                  <a:t>This is called </a:t>
                </a:r>
                <a:r>
                  <a:rPr lang="en-US" sz="3200" i="1" dirty="0" err="1" smtClean="0"/>
                  <a:t>Arnoldi</a:t>
                </a:r>
                <a:r>
                  <a:rPr lang="en-US" sz="3200" i="1" dirty="0" smtClean="0"/>
                  <a:t> iteration</a:t>
                </a:r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372" y="1001486"/>
                <a:ext cx="11179628" cy="5500914"/>
              </a:xfrm>
              <a:blipFill>
                <a:blip r:embed="rId2"/>
                <a:stretch>
                  <a:fillRect l="-1254" t="-1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263526"/>
            <a:ext cx="9757228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Fixing the problem: </a:t>
            </a:r>
            <a:r>
              <a:rPr lang="en-US" dirty="0" err="1" smtClean="0">
                <a:solidFill>
                  <a:srgbClr val="0070C0"/>
                </a:solidFill>
              </a:rPr>
              <a:t>Arnoldi</a:t>
            </a:r>
            <a:r>
              <a:rPr lang="en-US" dirty="0" smtClean="0">
                <a:solidFill>
                  <a:srgbClr val="0070C0"/>
                </a:solidFill>
              </a:rPr>
              <a:t> iteration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81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2" y="1001486"/>
            <a:ext cx="11179628" cy="5486400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 smtClean="0"/>
              <a:t>Here’s an algorithm</a:t>
            </a:r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dirty="0"/>
          </a:p>
          <a:p>
            <a:r>
              <a:rPr lang="en-US" sz="3200" dirty="0" smtClean="0"/>
              <a:t>The big improvement here is that the </a:t>
            </a:r>
            <a:r>
              <a:rPr lang="en-US" sz="3200" dirty="0" err="1" smtClean="0"/>
              <a:t>Arnoldi</a:t>
            </a:r>
            <a:r>
              <a:rPr lang="en-US" sz="3200" dirty="0" smtClean="0"/>
              <a:t> algorithm finds an orthonormal basis for the </a:t>
            </a:r>
            <a:r>
              <a:rPr lang="en-US" sz="3200" dirty="0" err="1" smtClean="0"/>
              <a:t>Krylov</a:t>
            </a:r>
            <a:r>
              <a:rPr lang="en-US" sz="3200" dirty="0" smtClean="0"/>
              <a:t> subspace</a:t>
            </a:r>
          </a:p>
          <a:p>
            <a:endParaRPr lang="en-US" sz="3200" dirty="0"/>
          </a:p>
          <a:p>
            <a:endParaRPr lang="en-US" sz="3200" dirty="0" smtClean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263526"/>
            <a:ext cx="9757228" cy="621846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Arnoldi</a:t>
            </a:r>
            <a:r>
              <a:rPr lang="en-US" dirty="0" smtClean="0">
                <a:solidFill>
                  <a:srgbClr val="0070C0"/>
                </a:solidFill>
              </a:rPr>
              <a:t> iteration</a:t>
            </a:r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04372" y="1378858"/>
            <a:ext cx="8552542" cy="3817256"/>
            <a:chOff x="504372" y="1872343"/>
            <a:chExt cx="7509918" cy="336731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4372" y="1872343"/>
              <a:ext cx="5854522" cy="153851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135" y="3102427"/>
              <a:ext cx="7400155" cy="21372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188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379640"/>
            <a:ext cx="8465457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</a:t>
            </a:r>
            <a:r>
              <a:rPr lang="en-US" dirty="0" err="1" smtClean="0">
                <a:solidFill>
                  <a:srgbClr val="0070C0"/>
                </a:solidFill>
              </a:rPr>
              <a:t>Arnoldi</a:t>
            </a:r>
            <a:r>
              <a:rPr lang="en-US" dirty="0" smtClean="0">
                <a:solidFill>
                  <a:srgbClr val="0070C0"/>
                </a:solidFill>
              </a:rPr>
              <a:t> iteration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79770" y="616314"/>
            <a:ext cx="4557487" cy="9367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Make a few steps of </a:t>
            </a:r>
            <a:r>
              <a:rPr lang="en-US" dirty="0" err="1" smtClean="0"/>
              <a:t>Arnoldi</a:t>
            </a:r>
            <a:r>
              <a:rPr lang="en-US" dirty="0" smtClean="0"/>
              <a:t> iteration for a small  matrix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72" y="1119640"/>
            <a:ext cx="1654758" cy="433389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44714" y="1789703"/>
            <a:ext cx="9778460" cy="4200177"/>
            <a:chOff x="504372" y="1815873"/>
            <a:chExt cx="9778460" cy="420017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4372" y="4644275"/>
              <a:ext cx="9466942" cy="13717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372" y="1815873"/>
              <a:ext cx="9778460" cy="2698070"/>
            </a:xfrm>
            <a:prstGeom prst="rect">
              <a:avLst/>
            </a:prstGeom>
          </p:spPr>
        </p:pic>
      </p:grpSp>
      <p:sp>
        <p:nvSpPr>
          <p:cNvPr id="9" name="Content Placeholder 2"/>
          <p:cNvSpPr txBox="1">
            <a:spLocks/>
          </p:cNvSpPr>
          <p:nvPr/>
        </p:nvSpPr>
        <p:spPr>
          <a:xfrm>
            <a:off x="9345014" y="2993434"/>
            <a:ext cx="2709267" cy="349794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first column was the unit vector in the u direction</a:t>
            </a:r>
            <a:endParaRPr lang="en-US" dirty="0"/>
          </a:p>
          <a:p>
            <a:r>
              <a:rPr lang="en-US" dirty="0" smtClean="0"/>
              <a:t>The second vector is A times that first vector, then normalized</a:t>
            </a:r>
          </a:p>
        </p:txBody>
      </p:sp>
    </p:spTree>
    <p:extLst>
      <p:ext uri="{BB962C8B-B14F-4D97-AF65-F5344CB8AC3E}">
        <p14:creationId xmlns:p14="http://schemas.microsoft.com/office/powerpoint/2010/main" val="75149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379640"/>
            <a:ext cx="8465457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</a:t>
            </a:r>
            <a:r>
              <a:rPr lang="en-US" dirty="0" err="1" smtClean="0">
                <a:solidFill>
                  <a:srgbClr val="0070C0"/>
                </a:solidFill>
              </a:rPr>
              <a:t>Arnoldi</a:t>
            </a:r>
            <a:r>
              <a:rPr lang="en-US" dirty="0" smtClean="0">
                <a:solidFill>
                  <a:srgbClr val="0070C0"/>
                </a:solidFill>
              </a:rPr>
              <a:t> iteration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79770" y="616314"/>
            <a:ext cx="4557487" cy="9367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Make a few steps of </a:t>
            </a:r>
            <a:r>
              <a:rPr lang="en-US" dirty="0" err="1" smtClean="0"/>
              <a:t>Arnoldi</a:t>
            </a:r>
            <a:r>
              <a:rPr lang="en-US" dirty="0" smtClean="0"/>
              <a:t> iteration for a small  matrix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72" y="1119640"/>
            <a:ext cx="1654758" cy="4333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72" y="1703703"/>
            <a:ext cx="6894418" cy="14894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72" y="3329303"/>
            <a:ext cx="8008485" cy="16401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8686" y="2787354"/>
            <a:ext cx="3709583" cy="2724011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438400" y="4818743"/>
            <a:ext cx="5762171" cy="40713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946399" y="2981709"/>
            <a:ext cx="5254172" cy="6076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302000" y="3794447"/>
            <a:ext cx="5050971" cy="76783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095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263526"/>
            <a:ext cx="9757228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A Key Identity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4372" y="1001485"/>
                <a:ext cx="11179628" cy="5704115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We focused on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3200" dirty="0" smtClean="0"/>
                  <a:t> so far, but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𝑖𝑚</m:t>
                        </m:r>
                      </m:sub>
                    </m:sSub>
                  </m:oMath>
                </a14:m>
                <a:r>
                  <a:rPr lang="en-US" sz="3200" dirty="0" smtClean="0"/>
                  <a:t> are important too</a:t>
                </a:r>
              </a:p>
              <a:p>
                <a:r>
                  <a:rPr lang="en-US" sz="3200" dirty="0" smtClean="0"/>
                  <a:t>They can be assembled into an </a:t>
                </a:r>
                <a:r>
                  <a:rPr lang="en-US" sz="3200" i="1" dirty="0" smtClean="0"/>
                  <a:t>upper </a:t>
                </a:r>
                <a:r>
                  <a:rPr lang="en-US" sz="3200" i="1" dirty="0" err="1" smtClean="0"/>
                  <a:t>Hessenberg</a:t>
                </a:r>
                <a:r>
                  <a:rPr lang="en-US" sz="3200" i="1" dirty="0" smtClean="0"/>
                  <a:t> </a:t>
                </a:r>
                <a:r>
                  <a:rPr lang="en-US" sz="3200" dirty="0" smtClean="0"/>
                  <a:t>matrix:</a:t>
                </a:r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This is a fundamental identity for </a:t>
                </a:r>
                <a:r>
                  <a:rPr lang="en-US" sz="3200" dirty="0" err="1" smtClean="0"/>
                  <a:t>Krylov</a:t>
                </a:r>
                <a:r>
                  <a:rPr lang="en-US" sz="3200" dirty="0" smtClean="0"/>
                  <a:t> subspace methods</a:t>
                </a:r>
              </a:p>
              <a:p>
                <a:r>
                  <a:rPr lang="en-US" sz="3200" dirty="0" smtClean="0"/>
                  <a:t>We will study practical and widely used methods based on it</a:t>
                </a:r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372" y="1001485"/>
                <a:ext cx="11179628" cy="5704115"/>
              </a:xfrm>
              <a:blipFill>
                <a:blip r:embed="rId2"/>
                <a:stretch>
                  <a:fillRect l="-1254" t="-1923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47" y="2576966"/>
            <a:ext cx="9527606" cy="274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2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87" y="162831"/>
            <a:ext cx="7542213" cy="666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2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828" y="1874610"/>
            <a:ext cx="10515600" cy="223293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Section 8.5</a:t>
            </a:r>
            <a:b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GMRES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5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086" y="231321"/>
            <a:ext cx="7551057" cy="69441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large adjacency matrix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6014" y="943993"/>
            <a:ext cx="7101114" cy="1027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Computation time for sparse vs full? Sparse uses only </a:t>
            </a:r>
            <a:r>
              <a:rPr lang="en-US" dirty="0" err="1" smtClean="0"/>
              <a:t>nonzeros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2379"/>
            <a:ext cx="1805543" cy="583747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7478939" y="2656113"/>
            <a:ext cx="3787775" cy="3904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ic and toc </a:t>
            </a:r>
            <a:r>
              <a:rPr lang="en-US" sz="2400" dirty="0" smtClean="0"/>
              <a:t>for timing</a:t>
            </a: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/>
              <a:t>Matrix vector products first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/>
              <a:t>Create random vector, repeat 200x for timing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/>
              <a:t>Sparse first, then full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>
                <a:cs typeface="Courier New" panose="02070309020205020404" pitchFamily="49" charset="0"/>
              </a:rPr>
              <a:t>60x slower for full!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68375"/>
            <a:ext cx="4913615" cy="412908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>
            <a:off x="5080001" y="5036457"/>
            <a:ext cx="2264228" cy="34834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42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4372" y="1001486"/>
                <a:ext cx="11179628" cy="5500914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Arnoldi iteration may be most widely used to solve the square linear system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3200" dirty="0"/>
                  <a:t> for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unknowns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3200" dirty="0"/>
              </a:p>
              <a:p>
                <a:r>
                  <a:rPr lang="en-US" sz="3200" dirty="0" smtClean="0"/>
                  <a:t>The </a:t>
                </a:r>
                <a:r>
                  <a:rPr lang="en-US" sz="3200" dirty="0" err="1" smtClean="0"/>
                  <a:t>Krylov</a:t>
                </a:r>
                <a:r>
                  <a:rPr lang="en-US" sz="3200" dirty="0" smtClean="0"/>
                  <a:t> basis (columns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3200" dirty="0" smtClean="0"/>
                  <a:t>) was bad because some of the basis vectors were nearly dependent</a:t>
                </a:r>
              </a:p>
              <a:p>
                <a:r>
                  <a:rPr lang="en-US" sz="3200" dirty="0" smtClean="0"/>
                  <a:t>We tried to solve</a:t>
                </a:r>
              </a:p>
              <a:p>
                <a:endParaRPr lang="en-US" sz="3200" dirty="0" smtClean="0"/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But, we found trouble when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200" dirty="0" smtClean="0"/>
                  <a:t> got bigger</a:t>
                </a:r>
                <a:endParaRPr lang="en-US" sz="3200" dirty="0"/>
              </a:p>
              <a:p>
                <a:r>
                  <a:rPr lang="en-US" sz="3200" dirty="0" smtClean="0"/>
                  <a:t>We then went to an orthonormal basis from the QR factorization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  <a:p>
                <a:endParaRPr lang="en-US" sz="3200" dirty="0" smtClean="0"/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372" y="1001486"/>
                <a:ext cx="11179628" cy="5500914"/>
              </a:xfrm>
              <a:blipFill>
                <a:blip r:embed="rId2"/>
                <a:stretch>
                  <a:fillRect l="-1254" t="-2326" r="-1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263526"/>
            <a:ext cx="9757228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GMRES: Using </a:t>
            </a:r>
            <a:r>
              <a:rPr lang="en-US" dirty="0" err="1" smtClean="0">
                <a:solidFill>
                  <a:srgbClr val="0070C0"/>
                </a:solidFill>
              </a:rPr>
              <a:t>Arnoldi</a:t>
            </a:r>
            <a:r>
              <a:rPr lang="en-US" dirty="0" smtClean="0">
                <a:solidFill>
                  <a:srgbClr val="0070C0"/>
                </a:solidFill>
              </a:rPr>
              <a:t> iteration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362" y="3468914"/>
            <a:ext cx="7181328" cy="9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2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4372" y="1001486"/>
                <a:ext cx="11179628" cy="5500914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Use </a:t>
                </a:r>
                <a:r>
                  <a:rPr lang="en-US" sz="3200" dirty="0"/>
                  <a:t>the orthonormal columns of as the basis for the approximate answer: 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sz="3200" dirty="0"/>
                  <a:t> for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unknowns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3200" dirty="0"/>
              </a:p>
              <a:p>
                <a:r>
                  <a:rPr lang="en-US" sz="3200" dirty="0" smtClean="0"/>
                  <a:t>Then we have converted the problem to </a:t>
                </a:r>
              </a:p>
              <a:p>
                <a:endParaRPr lang="en-US" sz="3200" dirty="0" smtClean="0"/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At this point, there are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 smtClean="0"/>
                  <a:t> equations for the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200" dirty="0" smtClean="0"/>
                  <a:t> coefficients in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US" sz="3200" b="1" i="1" dirty="0" smtClean="0"/>
              </a:p>
              <a:p>
                <a:r>
                  <a:rPr lang="en-US" sz="3200" dirty="0" smtClean="0"/>
                  <a:t>To make the method efficient, we can make the system smaller: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𝑨𝑸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Then we have</a:t>
                </a:r>
                <a:endParaRPr lang="en-US" sz="3200" dirty="0"/>
              </a:p>
              <a:p>
                <a:endParaRPr lang="en-US" sz="3200" dirty="0" smtClean="0"/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372" y="1001486"/>
                <a:ext cx="11179628" cy="5500914"/>
              </a:xfrm>
              <a:blipFill>
                <a:blip r:embed="rId2"/>
                <a:stretch>
                  <a:fillRect l="-1254" t="-2326" r="-21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263526"/>
            <a:ext cx="9757228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GMRES: Using </a:t>
            </a:r>
            <a:r>
              <a:rPr lang="en-US" dirty="0" err="1" smtClean="0">
                <a:solidFill>
                  <a:srgbClr val="0070C0"/>
                </a:solidFill>
              </a:rPr>
              <a:t>Arnoldi</a:t>
            </a:r>
            <a:r>
              <a:rPr lang="en-US" dirty="0" smtClean="0">
                <a:solidFill>
                  <a:srgbClr val="0070C0"/>
                </a:solidFill>
              </a:rPr>
              <a:t> iteration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482" y="2656114"/>
            <a:ext cx="3760744" cy="8611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4817" y="5428343"/>
            <a:ext cx="4019609" cy="84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5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4372" y="1001486"/>
                <a:ext cx="11179628" cy="5500914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This system still has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equations for the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200" dirty="0"/>
                  <a:t> coefficients in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US" sz="3200" dirty="0" smtClean="0"/>
              </a:p>
              <a:p>
                <a:pPr marL="0" indent="0">
                  <a:buNone/>
                </a:pPr>
                <a:endParaRPr lang="en-US" sz="3200" dirty="0"/>
              </a:p>
              <a:p>
                <a:r>
                  <a:rPr lang="en-US" sz="3200" dirty="0" smtClean="0"/>
                  <a:t>Note that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3200" dirty="0" smtClean="0"/>
                  <a:t> is a multiple of the unit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3200" dirty="0" smtClean="0"/>
                  <a:t> we can then write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sSub>
                        <m:sSub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 smtClean="0"/>
              </a:p>
              <a:p>
                <a:r>
                  <a:rPr lang="en-US" sz="3200" dirty="0" smtClean="0"/>
                  <a:t>Now substitute for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3200" dirty="0" smtClean="0"/>
                  <a:t>, to get the new problem</a:t>
                </a:r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Is this better? It is still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equations for the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200" dirty="0"/>
                  <a:t> coefficients in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US" sz="3200" dirty="0"/>
              </a:p>
              <a:p>
                <a:r>
                  <a:rPr lang="en-US" sz="3200" dirty="0" smtClean="0"/>
                  <a:t>But,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sz="3200" dirty="0" smtClean="0"/>
                  <a:t>, we have</a:t>
                </a:r>
              </a:p>
              <a:p>
                <a:endParaRPr lang="en-US" sz="3200" dirty="0" smtClean="0"/>
              </a:p>
              <a:p>
                <a:endParaRPr lang="en-US" sz="3200" dirty="0" smtClean="0"/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372" y="1001486"/>
                <a:ext cx="11179628" cy="5500914"/>
              </a:xfrm>
              <a:blipFill>
                <a:blip r:embed="rId2"/>
                <a:stretch>
                  <a:fillRect l="-1254" t="-2215" r="-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263526"/>
            <a:ext cx="9757228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GMRES: Using </a:t>
            </a:r>
            <a:r>
              <a:rPr lang="en-US" dirty="0" err="1" smtClean="0">
                <a:solidFill>
                  <a:srgbClr val="0070C0"/>
                </a:solidFill>
              </a:rPr>
              <a:t>Arnoldi</a:t>
            </a:r>
            <a:r>
              <a:rPr lang="en-US" dirty="0" smtClean="0">
                <a:solidFill>
                  <a:srgbClr val="0070C0"/>
                </a:solidFill>
              </a:rPr>
              <a:t> iteration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604" y="1441791"/>
            <a:ext cx="3696336" cy="7740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641" y="3701143"/>
            <a:ext cx="4436722" cy="7522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0524" y="5633923"/>
            <a:ext cx="7096369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51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4372" y="1001486"/>
                <a:ext cx="11179628" cy="5500914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These orthogonal matrices don’t change the norm!</a:t>
                </a:r>
              </a:p>
              <a:p>
                <a:r>
                  <a:rPr lang="en-US" sz="3200" dirty="0"/>
                  <a:t>W</a:t>
                </a:r>
                <a:r>
                  <a:rPr lang="en-US" sz="3200" dirty="0" smtClean="0"/>
                  <a:t>e need only minimize the smaller system without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3200" dirty="0" smtClean="0"/>
              </a:p>
              <a:p>
                <a:pPr marL="0" indent="0">
                  <a:buNone/>
                </a:pPr>
                <a:r>
                  <a:rPr lang="en-US" sz="3200" dirty="0" smtClean="0"/>
                  <a:t>Thus </a:t>
                </a:r>
                <a:endParaRPr lang="en-US" sz="3200" dirty="0"/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pPr marL="0" indent="0">
                  <a:buNone/>
                </a:pPr>
                <a:r>
                  <a:rPr lang="en-US" sz="3200" dirty="0"/>
                  <a:t>b</a:t>
                </a:r>
                <a:r>
                  <a:rPr lang="en-US" sz="3200" dirty="0" smtClean="0"/>
                  <a:t>ecomes 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r>
                  <a:rPr lang="en-US" sz="3200" dirty="0" smtClean="0"/>
                  <a:t>Is this better?  Now only </a:t>
                </a:r>
                <a14:m>
                  <m:oMath xmlns:m="http://schemas.openxmlformats.org/officeDocument/2006/math">
                    <m:r>
                      <a:rPr lang="en-US" sz="32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dirty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dirty="0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3200" dirty="0"/>
                  <a:t> </a:t>
                </a:r>
                <a:r>
                  <a:rPr lang="en-US" sz="3200" dirty="0" smtClean="0"/>
                  <a:t>eqns </a:t>
                </a:r>
                <a:r>
                  <a:rPr lang="en-US" sz="3200" dirty="0"/>
                  <a:t>for the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200" dirty="0"/>
                  <a:t> coefficients in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US" sz="3200" dirty="0"/>
              </a:p>
              <a:p>
                <a:r>
                  <a:rPr lang="en-US" sz="3200" dirty="0" smtClean="0"/>
                  <a:t>The solution for this system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3200" dirty="0"/>
              </a:p>
              <a:p>
                <a:r>
                  <a:rPr lang="en-US" sz="3200" dirty="0" smtClean="0"/>
                  <a:t>The solution to the original system is approximately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3200" dirty="0" smtClean="0"/>
              </a:p>
              <a:p>
                <a:endParaRPr lang="en-US" sz="3200" dirty="0" smtClean="0"/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372" y="1001486"/>
                <a:ext cx="11179628" cy="5500914"/>
              </a:xfrm>
              <a:blipFill>
                <a:blip r:embed="rId2"/>
                <a:stretch>
                  <a:fillRect l="-1418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263526"/>
            <a:ext cx="9757228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GMRES: Using </a:t>
            </a:r>
            <a:r>
              <a:rPr lang="en-US" dirty="0" err="1" smtClean="0">
                <a:solidFill>
                  <a:srgbClr val="0070C0"/>
                </a:solidFill>
              </a:rPr>
              <a:t>Arnoldi</a:t>
            </a:r>
            <a:r>
              <a:rPr lang="en-US" dirty="0" smtClean="0">
                <a:solidFill>
                  <a:srgbClr val="0070C0"/>
                </a:solidFill>
              </a:rPr>
              <a:t> iteration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009" y="2293258"/>
            <a:ext cx="5079441" cy="8612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1688" y="3504973"/>
            <a:ext cx="3888108" cy="74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2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4372" y="1001486"/>
                <a:ext cx="11179628" cy="5500914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This method is called GMRES, for Generalized Minimum </a:t>
                </a:r>
                <a:r>
                  <a:rPr lang="en-US" sz="3200" dirty="0" err="1" smtClean="0"/>
                  <a:t>RESidual</a:t>
                </a:r>
                <a:endParaRPr lang="en-US" sz="3200" dirty="0" smtClean="0"/>
              </a:p>
              <a:p>
                <a:pPr marL="0" indent="0">
                  <a:buNone/>
                </a:pPr>
                <a:endParaRPr lang="en-US" sz="3200" dirty="0"/>
              </a:p>
              <a:p>
                <a:endParaRPr lang="en-US" sz="32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sz="32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3200" dirty="0" smtClean="0"/>
              </a:p>
              <a:p>
                <a:endParaRPr lang="en-US" sz="3200" dirty="0" smtClean="0"/>
              </a:p>
              <a:p>
                <a:r>
                  <a:rPr lang="en-US" dirty="0"/>
                  <a:t>GMRES uses the output of the </a:t>
                </a:r>
                <a:r>
                  <a:rPr lang="en-US" dirty="0" err="1"/>
                  <a:t>Arnoldi</a:t>
                </a:r>
                <a:r>
                  <a:rPr lang="en-US" dirty="0"/>
                  <a:t> iteration </a:t>
                </a:r>
                <a:r>
                  <a:rPr lang="en-US" dirty="0" smtClean="0"/>
                  <a:t>to minimize </a:t>
                </a:r>
                <a:r>
                  <a:rPr lang="en-US" dirty="0"/>
                  <a:t>the residual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over successive </a:t>
                </a:r>
                <a:r>
                  <a:rPr lang="en-US" dirty="0" err="1"/>
                  <a:t>Krylov</a:t>
                </a:r>
                <a:r>
                  <a:rPr lang="en-US" dirty="0"/>
                  <a:t> subspaces.</a:t>
                </a:r>
                <a:endParaRPr lang="en-US" sz="3200" dirty="0" smtClean="0"/>
              </a:p>
              <a:p>
                <a:r>
                  <a:rPr lang="en-US" sz="3200" dirty="0" smtClean="0"/>
                  <a:t>Let’s look at an example</a:t>
                </a:r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372" y="1001486"/>
                <a:ext cx="11179628" cy="5500914"/>
              </a:xfrm>
              <a:blipFill>
                <a:blip r:embed="rId2"/>
                <a:stretch>
                  <a:fillRect l="-1254" t="-2326" r="-1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263526"/>
            <a:ext cx="9757228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GMRES: Using </a:t>
            </a:r>
            <a:r>
              <a:rPr lang="en-US" dirty="0" err="1" smtClean="0">
                <a:solidFill>
                  <a:srgbClr val="0070C0"/>
                </a:solidFill>
              </a:rPr>
              <a:t>Arnoldi</a:t>
            </a:r>
            <a:r>
              <a:rPr lang="en-US" dirty="0" smtClean="0">
                <a:solidFill>
                  <a:srgbClr val="0070C0"/>
                </a:solidFill>
              </a:rPr>
              <a:t> iteration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488" y="1632630"/>
            <a:ext cx="3888108" cy="74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1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379640"/>
            <a:ext cx="8465457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GMRES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402284" y="1564634"/>
                <a:ext cx="3672116" cy="4212091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Matrix with known e-values and random </a:t>
                </a:r>
                <a:r>
                  <a:rPr lang="en-US" b="1" i="1" dirty="0" smtClean="0"/>
                  <a:t>b</a:t>
                </a:r>
                <a:endParaRPr lang="en-US" b="1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 smtClean="0"/>
                  <a:t> not used, created </a:t>
                </a:r>
                <a:r>
                  <a:rPr lang="en-US" b="1" i="1" dirty="0" smtClean="0"/>
                  <a:t>Q,H</a:t>
                </a:r>
                <a:r>
                  <a:rPr lang="en-US" dirty="0" smtClean="0"/>
                  <a:t> instead</a:t>
                </a:r>
              </a:p>
              <a:p>
                <a:r>
                  <a:rPr lang="en-US" dirty="0" smtClean="0"/>
                  <a:t>Create a sequence of 60 approximations using one more column each time</a:t>
                </a:r>
              </a:p>
              <a:p>
                <a:r>
                  <a:rPr lang="en-US" dirty="0" smtClean="0"/>
                  <a:t>Plot all the residuals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02284" y="1564634"/>
                <a:ext cx="3672116" cy="4212091"/>
              </a:xfrm>
              <a:blipFill>
                <a:blip r:embed="rId2"/>
                <a:stretch>
                  <a:fillRect l="-2985" t="-2460" r="-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8" y="1001486"/>
            <a:ext cx="1977051" cy="43248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04372" y="1433966"/>
            <a:ext cx="5593013" cy="4331193"/>
            <a:chOff x="504372" y="1433966"/>
            <a:chExt cx="5593013" cy="4331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372" y="1433966"/>
              <a:ext cx="5593013" cy="110603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4372" y="2554514"/>
              <a:ext cx="3472197" cy="43248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7094" y="3106511"/>
              <a:ext cx="4896904" cy="204606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598" y="5272088"/>
              <a:ext cx="3366971" cy="4930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356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379640"/>
            <a:ext cx="8465457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GMRES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8572" y="5384800"/>
            <a:ext cx="9695543" cy="89538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Error drops to nearly machine epsilon before 50 columns</a:t>
            </a:r>
          </a:p>
          <a:p>
            <a:r>
              <a:rPr lang="en-US" dirty="0" smtClean="0"/>
              <a:t>No stalling of the error here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8" y="1001486"/>
            <a:ext cx="1977051" cy="4324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349" y="1001486"/>
            <a:ext cx="8768806" cy="407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0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2" y="662477"/>
            <a:ext cx="11179628" cy="478971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 smtClean="0"/>
              <a:t>A basic version of the algorithm is implemented in Function 8.5.1</a:t>
            </a:r>
          </a:p>
          <a:p>
            <a:endParaRPr lang="en-US" sz="3200" dirty="0" smtClean="0"/>
          </a:p>
          <a:p>
            <a:endParaRPr lang="en-US" sz="3200" dirty="0" smtClean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263526"/>
            <a:ext cx="9757228" cy="49121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GMRES 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72" y="1126934"/>
            <a:ext cx="7910285" cy="573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5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2" y="662477"/>
            <a:ext cx="11179628" cy="478971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 smtClean="0"/>
              <a:t>A basic version of the algorithm is implemented in Function 8.5.1</a:t>
            </a:r>
          </a:p>
          <a:p>
            <a:endParaRPr lang="en-US" sz="3200" dirty="0" smtClean="0"/>
          </a:p>
          <a:p>
            <a:endParaRPr lang="en-US" sz="3200" dirty="0" smtClean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263526"/>
            <a:ext cx="9757228" cy="49121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GMRES 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72" y="1153694"/>
            <a:ext cx="6447971" cy="5590213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7852227" y="4917434"/>
            <a:ext cx="3672116" cy="1309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Matlab</a:t>
            </a:r>
            <a:r>
              <a:rPr lang="en-US" dirty="0" smtClean="0"/>
              <a:t> has a more sophisticated version: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gmres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69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4372" y="1001486"/>
                <a:ext cx="11179628" cy="550091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200" dirty="0" smtClean="0"/>
                  <a:t>The residual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1" i="1" dirty="0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3200" b="0" i="1" dirty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32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𝑨</m:t>
                    </m:r>
                    <m:sSub>
                      <m:sSub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lang="en-US" sz="3200" dirty="0" smtClean="0"/>
                  <a:t> can’t increase during </a:t>
                </a:r>
                <a:r>
                  <a:rPr lang="en-US" sz="3200" dirty="0" err="1" smtClean="0"/>
                  <a:t>Arnoldi</a:t>
                </a:r>
                <a:r>
                  <a:rPr lang="en-US" sz="3200" dirty="0" smtClean="0"/>
                  <a:t> iteration because minimization over the largest space includes the previous ones</a:t>
                </a:r>
              </a:p>
              <a:p>
                <a:r>
                  <a:rPr lang="en-US" sz="3200" dirty="0" smtClean="0"/>
                  <a:t>But, it is difficult to say more than that.</a:t>
                </a:r>
              </a:p>
              <a:p>
                <a:r>
                  <a:rPr lang="en-US" sz="3200" dirty="0" smtClean="0"/>
                  <a:t>The previous example showed the cleanest behavior.</a:t>
                </a:r>
                <a:endParaRPr lang="en-US" sz="3600" dirty="0" smtClean="0"/>
              </a:p>
              <a:p>
                <a:r>
                  <a:rPr lang="en-US" sz="3200" dirty="0" smtClean="0"/>
                  <a:t>It turns out that phases of sublinear and </a:t>
                </a:r>
                <a:r>
                  <a:rPr lang="en-US" sz="3200" dirty="0" err="1" smtClean="0"/>
                  <a:t>superlinear</a:t>
                </a:r>
                <a:r>
                  <a:rPr lang="en-US" sz="3200" dirty="0" smtClean="0"/>
                  <a:t> convergence can happen in (typically larger) systems.  This depends on the spectrum of the matrix.</a:t>
                </a:r>
              </a:p>
              <a:p>
                <a:r>
                  <a:rPr lang="en-US" sz="3200" dirty="0" smtClean="0"/>
                  <a:t>Also, the number of columns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3200" dirty="0" smtClean="0"/>
                  <a:t> and the number of entries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3200" dirty="0" smtClean="0"/>
                  <a:t>: work and storage grow like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200" dirty="0" smtClean="0"/>
                  <a:t>, which can be too much</a:t>
                </a:r>
              </a:p>
              <a:p>
                <a:r>
                  <a:rPr lang="en-US" sz="3200" dirty="0" smtClean="0"/>
                  <a:t>Using GMRESS with </a:t>
                </a:r>
                <a:r>
                  <a:rPr lang="en-US" sz="3200" i="1" dirty="0" smtClean="0"/>
                  <a:t>restarting</a:t>
                </a:r>
                <a:r>
                  <a:rPr lang="en-US" sz="3200" dirty="0" smtClean="0"/>
                  <a:t> can help</a:t>
                </a:r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372" y="1001486"/>
                <a:ext cx="11179628" cy="5500914"/>
              </a:xfrm>
              <a:blipFill>
                <a:blip r:embed="rId3"/>
                <a:stretch>
                  <a:fillRect l="-1254" t="-2326" r="-21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263526"/>
            <a:ext cx="9757228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GMRES: convergence and restarting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83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086" y="231321"/>
            <a:ext cx="7551057" cy="69441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large adjacency matrix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6014" y="943993"/>
            <a:ext cx="7101114" cy="102722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Computation time for row operations can be slower: </a:t>
            </a:r>
            <a:r>
              <a:rPr lang="en-US" dirty="0" err="1" smtClean="0"/>
              <a:t>Matlab’s</a:t>
            </a:r>
            <a:r>
              <a:rPr lang="en-US" dirty="0" smtClean="0"/>
              <a:t> sparse storage is column oriented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2379"/>
            <a:ext cx="1805543" cy="583747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201682" y="2264227"/>
            <a:ext cx="3787775" cy="3120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/>
              <a:t>Column oriented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/>
              <a:t>Row oriented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 smtClean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 smtClean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>
                <a:cs typeface="Courier New" panose="02070309020205020404" pitchFamily="49" charset="0"/>
              </a:rPr>
              <a:t>8x slower for rows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45140"/>
            <a:ext cx="4862968" cy="343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9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2" y="1001486"/>
            <a:ext cx="11179628" cy="550091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Good things about restarting: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 smtClean="0"/>
              <a:t>one does not lose the previous gain of getting close to the answer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 smtClean="0"/>
              <a:t>one uses low dimensional approximations again so that memory used is never allowed to get too large</a:t>
            </a:r>
          </a:p>
          <a:p>
            <a:r>
              <a:rPr lang="en-US" sz="3200" dirty="0" smtClean="0"/>
              <a:t>However, the low dimensional approximations may retard or even stagnate progress</a:t>
            </a:r>
          </a:p>
          <a:p>
            <a:r>
              <a:rPr lang="en-US" sz="3200" dirty="0" err="1" smtClean="0"/>
              <a:t>Matlab’s</a:t>
            </a:r>
            <a:r>
              <a:rPr lang="en-US" sz="3200" dirty="0" smtClean="0"/>
              <a:t> GMRES function allows restarting </a:t>
            </a:r>
          </a:p>
          <a:p>
            <a:r>
              <a:rPr lang="en-US" sz="3200" dirty="0" smtClean="0"/>
              <a:t>Number of restarts (including initial): </a:t>
            </a:r>
            <a:r>
              <a:rPr lang="en-US" sz="3200" i="1" dirty="0" smtClean="0"/>
              <a:t>outer iterations</a:t>
            </a:r>
          </a:p>
          <a:p>
            <a:r>
              <a:rPr lang="en-US" sz="3200" dirty="0" smtClean="0"/>
              <a:t>Number of iterations after restarting: </a:t>
            </a:r>
            <a:r>
              <a:rPr lang="en-US" sz="3200" i="1" dirty="0" smtClean="0"/>
              <a:t>inner iterations</a:t>
            </a:r>
            <a:endParaRPr lang="en-US" sz="36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263526"/>
            <a:ext cx="9757228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GMRES: convergence and restarting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65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379640"/>
            <a:ext cx="8465457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GMRES with restarting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976" y="1416279"/>
            <a:ext cx="3672116" cy="421209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Matrix discretizing a PDE that will be used not uncommonly</a:t>
            </a:r>
            <a:endParaRPr lang="en-US" b="1" i="1" dirty="0"/>
          </a:p>
          <a:p>
            <a:r>
              <a:rPr lang="en-US" dirty="0" smtClean="0"/>
              <a:t>The name </a:t>
            </a:r>
            <a:r>
              <a:rPr lang="en-US" dirty="0" err="1" smtClean="0"/>
              <a:t>compes</a:t>
            </a:r>
            <a:r>
              <a:rPr lang="en-US" dirty="0" smtClean="0"/>
              <a:t> from the PDE problem: Poisson equation</a:t>
            </a:r>
          </a:p>
          <a:p>
            <a:r>
              <a:rPr lang="en-US" dirty="0" smtClean="0"/>
              <a:t>From built-in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gallery</a:t>
            </a:r>
            <a:r>
              <a:rPr lang="en-US" dirty="0" smtClean="0"/>
              <a:t> function</a:t>
            </a:r>
          </a:p>
          <a:p>
            <a:r>
              <a:rPr lang="en-US" dirty="0" smtClean="0"/>
              <a:t>Gives a large matrix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7" y="1016001"/>
            <a:ext cx="1523639" cy="400278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04372" y="1564634"/>
            <a:ext cx="4625653" cy="2550166"/>
            <a:chOff x="504372" y="1564634"/>
            <a:chExt cx="4625653" cy="255016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4372" y="1564634"/>
              <a:ext cx="4625653" cy="173462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597" y="3109471"/>
              <a:ext cx="4431943" cy="10053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15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379640"/>
            <a:ext cx="8465457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GMRES with restarting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7" y="1016001"/>
            <a:ext cx="1523639" cy="40027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04371" y="1622352"/>
            <a:ext cx="9899601" cy="4753734"/>
            <a:chOff x="504371" y="1622352"/>
            <a:chExt cx="9899601" cy="475373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4371" y="1622352"/>
              <a:ext cx="9899601" cy="181282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6867" y="3435177"/>
              <a:ext cx="8822727" cy="2940909"/>
            </a:xfrm>
            <a:prstGeom prst="rect">
              <a:avLst/>
            </a:prstGeom>
          </p:spPr>
        </p:pic>
      </p:grp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534619" y="1135690"/>
            <a:ext cx="5992440" cy="486662"/>
          </a:xfrm>
        </p:spPr>
        <p:txBody>
          <a:bodyPr>
            <a:normAutofit/>
          </a:bodyPr>
          <a:lstStyle/>
          <a:p>
            <a:r>
              <a:rPr lang="en-US" dirty="0" smtClean="0"/>
              <a:t>We use these five input arguments</a:t>
            </a:r>
            <a:endParaRPr lang="en-US" b="1" i="1" dirty="0"/>
          </a:p>
        </p:txBody>
      </p:sp>
      <p:sp>
        <p:nvSpPr>
          <p:cNvPr id="10" name="Oval 9"/>
          <p:cNvSpPr/>
          <p:nvPr/>
        </p:nvSpPr>
        <p:spPr>
          <a:xfrm>
            <a:off x="877331" y="5056472"/>
            <a:ext cx="4250724" cy="4422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87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379640"/>
            <a:ext cx="8465457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GMRES with restarting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7" y="1016001"/>
            <a:ext cx="1523639" cy="400278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534619" y="1135690"/>
            <a:ext cx="5992440" cy="486662"/>
          </a:xfrm>
        </p:spPr>
        <p:txBody>
          <a:bodyPr>
            <a:normAutofit/>
          </a:bodyPr>
          <a:lstStyle/>
          <a:p>
            <a:r>
              <a:rPr lang="en-US" dirty="0" smtClean="0"/>
              <a:t>We use these five input arguments</a:t>
            </a:r>
            <a:endParaRPr lang="en-US" b="1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190" y="1832371"/>
            <a:ext cx="6759496" cy="619002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3534619" y="2394090"/>
            <a:ext cx="196662" cy="130058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263081" y="2394090"/>
            <a:ext cx="419444" cy="214084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832389" y="2394090"/>
            <a:ext cx="18455" cy="88816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7000709" y="2397254"/>
            <a:ext cx="746977" cy="88500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772032" y="2394090"/>
            <a:ext cx="453082" cy="69046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799379" y="3093042"/>
            <a:ext cx="10783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Matrix A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3035643" y="3743347"/>
            <a:ext cx="795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RHS b</a:t>
            </a:r>
            <a:endParaRPr lang="en-US" sz="2000" dirty="0"/>
          </a:p>
        </p:txBody>
      </p:sp>
      <p:sp>
        <p:nvSpPr>
          <p:cNvPr id="22" name="Rectangle 21"/>
          <p:cNvSpPr/>
          <p:nvPr/>
        </p:nvSpPr>
        <p:spPr>
          <a:xfrm>
            <a:off x="3468588" y="4595136"/>
            <a:ext cx="174163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Restart after</a:t>
            </a:r>
          </a:p>
          <a:p>
            <a:r>
              <a:rPr lang="en-US" sz="2000" dirty="0" smtClean="0"/>
              <a:t>RESTART </a:t>
            </a:r>
            <a:r>
              <a:rPr lang="en-US" sz="2000" i="1" dirty="0" smtClean="0"/>
              <a:t>inner</a:t>
            </a:r>
            <a:r>
              <a:rPr lang="en-US" sz="2000" dirty="0" smtClean="0"/>
              <a:t> </a:t>
            </a:r>
          </a:p>
          <a:p>
            <a:r>
              <a:rPr lang="en-US" sz="2000" dirty="0" smtClean="0"/>
              <a:t>iterations</a:t>
            </a:r>
            <a:endParaRPr lang="en-US" sz="2000" dirty="0"/>
          </a:p>
        </p:txBody>
      </p:sp>
      <p:sp>
        <p:nvSpPr>
          <p:cNvPr id="27" name="Rectangle 26"/>
          <p:cNvSpPr/>
          <p:nvPr/>
        </p:nvSpPr>
        <p:spPr>
          <a:xfrm>
            <a:off x="4865609" y="3342462"/>
            <a:ext cx="22644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Specifies tolerance for method (1e-6 default)</a:t>
            </a:r>
            <a:endParaRPr lang="en-US" sz="2000" dirty="0"/>
          </a:p>
        </p:txBody>
      </p:sp>
      <p:sp>
        <p:nvSpPr>
          <p:cNvPr id="31" name="Rectangle 30"/>
          <p:cNvSpPr/>
          <p:nvPr/>
        </p:nvSpPr>
        <p:spPr>
          <a:xfrm>
            <a:off x="7207834" y="3342461"/>
            <a:ext cx="19238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MAXIT specifies limit for </a:t>
            </a:r>
            <a:r>
              <a:rPr lang="en-US" i="1" dirty="0" smtClean="0"/>
              <a:t>outer</a:t>
            </a:r>
            <a:r>
              <a:rPr lang="en-US" dirty="0" smtClean="0"/>
              <a:t> iterations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99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379640"/>
            <a:ext cx="8465457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GMRES with restarting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7" y="1016001"/>
            <a:ext cx="1523639" cy="400278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83960" y="2842054"/>
            <a:ext cx="9927064" cy="3398108"/>
          </a:xfrm>
        </p:spPr>
        <p:txBody>
          <a:bodyPr>
            <a:normAutofit/>
          </a:bodyPr>
          <a:lstStyle/>
          <a:p>
            <a:r>
              <a:rPr lang="en-US" dirty="0" smtClean="0"/>
              <a:t>We use only the last of these five outputs here</a:t>
            </a:r>
          </a:p>
          <a:p>
            <a:r>
              <a:rPr lang="en-US" dirty="0" smtClean="0"/>
              <a:t>X is  approximate answer is X</a:t>
            </a:r>
          </a:p>
          <a:p>
            <a:r>
              <a:rPr lang="en-US" dirty="0" smtClean="0"/>
              <a:t>RELRES gives relative residual of X, ||B-A*X||/||B||</a:t>
            </a:r>
          </a:p>
          <a:p>
            <a:r>
              <a:rPr lang="en-US" dirty="0" smtClean="0"/>
              <a:t>FLAG states whether we achieved the tolerance</a:t>
            </a:r>
          </a:p>
          <a:p>
            <a:r>
              <a:rPr lang="en-US" dirty="0" smtClean="0"/>
              <a:t>ITER returns the outer and inner iteration number of the solution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RESVEC</a:t>
            </a:r>
            <a:r>
              <a:rPr lang="en-US" dirty="0" smtClean="0"/>
              <a:t> is the list of residual values </a:t>
            </a:r>
            <a:r>
              <a:rPr lang="en-US" dirty="0"/>
              <a:t>over iterations ||</a:t>
            </a:r>
            <a:r>
              <a:rPr lang="en-US" dirty="0" smtClean="0"/>
              <a:t>B-A*X||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72" y="1477687"/>
            <a:ext cx="10106652" cy="1117232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291361" y="1416279"/>
            <a:ext cx="1095288" cy="54113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91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379640"/>
            <a:ext cx="8465457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GMRES with restarting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4951" y="3606085"/>
            <a:ext cx="2916195" cy="2566166"/>
          </a:xfrm>
        </p:spPr>
        <p:txBody>
          <a:bodyPr>
            <a:normAutofit/>
          </a:bodyPr>
          <a:lstStyle/>
          <a:p>
            <a:r>
              <a:rPr lang="en-US" dirty="0" smtClean="0"/>
              <a:t>Most restarts:  GMRES had not got to rapidly converging part before restart</a:t>
            </a:r>
            <a:endParaRPr lang="en-US" b="1" i="1" dirty="0"/>
          </a:p>
          <a:p>
            <a:r>
              <a:rPr lang="en-US" dirty="0" smtClean="0"/>
              <a:t>No restarts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7" y="1016001"/>
            <a:ext cx="1523639" cy="4002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6" y="1516806"/>
            <a:ext cx="8426405" cy="167123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71" y="3034485"/>
            <a:ext cx="7317455" cy="3709367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7574692" y="3793524"/>
            <a:ext cx="1013254" cy="19770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6042454" y="5745892"/>
            <a:ext cx="2545492" cy="11121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52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4372" y="1001486"/>
                <a:ext cx="11179628" cy="5500914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There are a lot of variations for solving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3200" dirty="0" smtClean="0"/>
                  <a:t> using </a:t>
                </a:r>
                <a:r>
                  <a:rPr lang="en-US" sz="3200" dirty="0" err="1" smtClean="0"/>
                  <a:t>Krylov</a:t>
                </a:r>
                <a:r>
                  <a:rPr lang="en-US" sz="3200" dirty="0" smtClean="0"/>
                  <a:t> based methods</a:t>
                </a:r>
              </a:p>
              <a:p>
                <a:r>
                  <a:rPr lang="en-US" sz="3200" dirty="0" smtClean="0"/>
                  <a:t>These include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2800" dirty="0" smtClean="0"/>
                  <a:t>QMR: quasi-minimal residual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2800" dirty="0" smtClean="0"/>
                  <a:t>CGS: conjugate gradient stabilized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2800" dirty="0" err="1" smtClean="0"/>
                  <a:t>BiCGStab</a:t>
                </a:r>
                <a:r>
                  <a:rPr lang="en-US" sz="2800" dirty="0" smtClean="0"/>
                  <a:t>: bi-conjugate gradient stabilized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2800" dirty="0" smtClean="0"/>
                  <a:t>And more…</a:t>
                </a:r>
              </a:p>
              <a:p>
                <a:r>
                  <a:rPr lang="en-US" sz="3200" dirty="0" smtClean="0"/>
                  <a:t>We will discuss two special cases in the next section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372" y="1001486"/>
                <a:ext cx="11179628" cy="5500914"/>
              </a:xfrm>
              <a:blipFill>
                <a:blip r:embed="rId2"/>
                <a:stretch>
                  <a:fillRect l="-1254" t="-2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263526"/>
            <a:ext cx="9757228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GMRES: comments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38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828" y="1874610"/>
            <a:ext cx="10515600" cy="223293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Section 8.6</a:t>
            </a:r>
            <a:b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MINRES and conjugate gradients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81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4372" y="1001486"/>
                <a:ext cx="11179628" cy="5500914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Some really nice simplifications can be made in special cases of solving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3200" dirty="0" smtClean="0"/>
                  <a:t>, depending on the properties of </a:t>
                </a:r>
                <a14:m>
                  <m:oMath xmlns:m="http://schemas.openxmlformats.org/officeDocument/2006/math"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en-US" sz="3600" dirty="0" smtClean="0"/>
              </a:p>
              <a:p>
                <a:r>
                  <a:rPr lang="en-US" sz="3200" dirty="0" smtClean="0"/>
                  <a:t>Consider Hermitian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3200" dirty="0" smtClean="0"/>
                  <a:t>,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32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en-US" sz="3200" b="1" dirty="0" smtClean="0"/>
              </a:p>
              <a:p>
                <a:r>
                  <a:rPr lang="en-US" sz="3200" dirty="0" smtClean="0"/>
                  <a:t>For square systems, we know that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𝑨</m:t>
                    </m:r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Use the nice properties of an orthogonal matrix: pre-multiply by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3200" dirty="0" smtClean="0"/>
                  <a:t> to get</a:t>
                </a:r>
              </a:p>
              <a:p>
                <a:endParaRPr lang="en-US" sz="3200" dirty="0" smtClean="0"/>
              </a:p>
              <a:p>
                <a:endParaRPr lang="en-US" sz="32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3200" dirty="0" smtClean="0"/>
                  <a:t> is first m rows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3200" dirty="0" smtClean="0"/>
                  <a:t>, and it’s </a:t>
                </a:r>
                <a:r>
                  <a:rPr lang="en-US" sz="3200" dirty="0" err="1" smtClean="0"/>
                  <a:t>Hessenberg</a:t>
                </a:r>
                <a:r>
                  <a:rPr lang="en-US" sz="3200" dirty="0" smtClean="0"/>
                  <a:t> form</a:t>
                </a:r>
              </a:p>
              <a:p>
                <a:r>
                  <a:rPr lang="en-US" sz="3200" dirty="0" smtClean="0"/>
                  <a:t>The lhs is Hermitian; the </a:t>
                </a:r>
                <a:r>
                  <a:rPr lang="en-US" sz="3200" dirty="0" err="1" smtClean="0"/>
                  <a:t>rhs</a:t>
                </a:r>
                <a:r>
                  <a:rPr lang="en-US" sz="3200" dirty="0" smtClean="0"/>
                  <a:t> must be too: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</m:acc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3200" dirty="0" smtClean="0"/>
                  <a:t>  is tridiagonal!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372" y="1001486"/>
                <a:ext cx="11179628" cy="5500914"/>
              </a:xfrm>
              <a:blipFill>
                <a:blip r:embed="rId2"/>
                <a:stretch>
                  <a:fillRect l="-1254" t="-2326" r="-1254" b="-2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263526"/>
            <a:ext cx="9757228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Special cases of GMRES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345" y="4053016"/>
            <a:ext cx="5231706" cy="72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79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4372" y="1001486"/>
                <a:ext cx="11179628" cy="5500914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This is news we can use!</a:t>
                </a:r>
                <a:endParaRPr lang="en-US" sz="3600" dirty="0" smtClean="0"/>
              </a:p>
              <a:p>
                <a:r>
                  <a:rPr lang="en-US" sz="3200" dirty="0" smtClean="0"/>
                  <a:t>The </a:t>
                </a:r>
                <a:r>
                  <a:rPr lang="en-US" sz="3200" dirty="0" err="1" smtClean="0"/>
                  <a:t>Arnoldi</a:t>
                </a:r>
                <a:r>
                  <a:rPr lang="en-US" sz="3200" dirty="0" smtClean="0"/>
                  <a:t> iteration has only a few components at each step:</a:t>
                </a:r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We only need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𝑚𝑚</m:t>
                        </m:r>
                      </m:sub>
                    </m:sSub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This truncated version of </a:t>
                </a:r>
                <a:r>
                  <a:rPr lang="en-US" sz="3200" dirty="0" err="1" smtClean="0"/>
                  <a:t>Arnoldi</a:t>
                </a:r>
                <a:r>
                  <a:rPr lang="en-US" sz="3200" dirty="0" smtClean="0"/>
                  <a:t> iteration is called </a:t>
                </a:r>
                <a:r>
                  <a:rPr lang="en-US" sz="3200" i="1" dirty="0" err="1" smtClean="0"/>
                  <a:t>Lanczos</a:t>
                </a:r>
                <a:r>
                  <a:rPr lang="en-US" sz="3200" i="1" dirty="0" smtClean="0"/>
                  <a:t> iteration</a:t>
                </a:r>
              </a:p>
              <a:p>
                <a:r>
                  <a:rPr lang="en-US" sz="3200" dirty="0" smtClean="0"/>
                  <a:t>Perhaps the best thing about this is that we need only a couple of previous vectors and a few coefficients each step</a:t>
                </a:r>
              </a:p>
              <a:p>
                <a:r>
                  <a:rPr lang="en-US" sz="3200" dirty="0" smtClean="0"/>
                  <a:t>This is only O(1) steps per iteration:  No need for restarts!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372" y="1001486"/>
                <a:ext cx="11179628" cy="5500914"/>
              </a:xfrm>
              <a:blipFill>
                <a:blip r:embed="rId2"/>
                <a:stretch>
                  <a:fillRect l="-1254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263526"/>
            <a:ext cx="9757228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Special cases of GMRES: MINRES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391" y="2094039"/>
            <a:ext cx="8533848" cy="54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2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086" y="231321"/>
            <a:ext cx="7551057" cy="69441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Matrix fill-in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25739"/>
            <a:ext cx="10515600" cy="4667477"/>
          </a:xfrm>
        </p:spPr>
        <p:txBody>
          <a:bodyPr>
            <a:normAutofit/>
          </a:bodyPr>
          <a:lstStyle/>
          <a:p>
            <a:r>
              <a:rPr lang="en-US" dirty="0" smtClean="0"/>
              <a:t>Arithmetic operations *,+,-,^ can exploit sparsity</a:t>
            </a:r>
          </a:p>
          <a:p>
            <a:r>
              <a:rPr lang="en-US" dirty="0" smtClean="0"/>
              <a:t>But, matrix operations can reduce the sparsity: </a:t>
            </a:r>
            <a:r>
              <a:rPr lang="en-US" i="1" dirty="0" smtClean="0"/>
              <a:t>matrix fill-in</a:t>
            </a:r>
            <a:endParaRPr lang="en-US" i="1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22086" y="5428343"/>
            <a:ext cx="10747828" cy="612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/>
              <a:t>The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spy</a:t>
            </a:r>
            <a:r>
              <a:rPr lang="en-US" sz="2400" dirty="0" smtClean="0"/>
              <a:t> command plots nonzero elements and gives the number of </a:t>
            </a:r>
            <a:r>
              <a:rPr lang="en-US" sz="2400" dirty="0" err="1" smtClean="0"/>
              <a:t>nonzeros</a:t>
            </a:r>
            <a:r>
              <a:rPr lang="en-US" sz="2400" dirty="0" smtClean="0"/>
              <a:t>…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7728856" y="4516325"/>
            <a:ext cx="645887" cy="4354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30297"/>
            <a:ext cx="1779940" cy="5434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573789"/>
            <a:ext cx="5093978" cy="9096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3483428"/>
            <a:ext cx="9441372" cy="16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2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4372" y="1001486"/>
                <a:ext cx="11179628" cy="5500914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Matlab has a built-in function </a:t>
                </a:r>
                <a:r>
                  <a:rPr lang="en-US" sz="3200" dirty="0" err="1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minres</a:t>
                </a:r>
                <a:endParaRPr lang="en-US" sz="3600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3200" dirty="0" smtClean="0"/>
                  <a:t>It also is relatively tractable for convergence analysis.</a:t>
                </a:r>
              </a:p>
              <a:p>
                <a:r>
                  <a:rPr lang="en-US" sz="3200" dirty="0" smtClean="0"/>
                  <a:t>If A is </a:t>
                </a:r>
                <a:r>
                  <a:rPr lang="en-US" sz="3200" dirty="0" err="1" smtClean="0"/>
                  <a:t>hermitian</a:t>
                </a:r>
                <a:r>
                  <a:rPr lang="en-US" sz="3200" dirty="0" smtClean="0"/>
                  <a:t>, then it has real eigenvalues</a:t>
                </a:r>
              </a:p>
              <a:p>
                <a:r>
                  <a:rPr lang="en-US" sz="3200" dirty="0" smtClean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200" i="1" dirty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l-GR" sz="3200" i="1" dirty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sz="3200" b="0" i="0" dirty="0" smtClean="0">
                        <a:latin typeface="Cambria Math" panose="02040503050406030204" pitchFamily="18" charset="0"/>
                      </a:rPr>
                      <m:t>&gt;0}</m:t>
                    </m:r>
                  </m:oMath>
                </a14:m>
                <a:r>
                  <a:rPr lang="en-US" sz="3200" dirty="0" smtClean="0"/>
                  <a:t> and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200" b="0" i="1" smtClean="0">
                            <a:latin typeface="Cambria Math" panose="02040503050406030204" pitchFamily="18" charset="0"/>
                          </a:rPr>
                          <m:t>κ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sSub>
                          <m:sSub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3200" i="1" dirty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/</m:t>
                    </m:r>
                    <m:func>
                      <m:func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sSub>
                          <m:sSub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3200" i="1" dirty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</m:oMath>
                </a14:m>
                <a:endParaRPr lang="en-US" sz="3200" dirty="0" smtClean="0"/>
              </a:p>
              <a:p>
                <a:r>
                  <a:rPr lang="en-US" sz="32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200" i="1" dirty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l-GR" sz="3200" i="1" dirty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sz="3200" b="0" i="0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3200" dirty="0">
                        <a:latin typeface="Cambria Math" panose="02040503050406030204" pitchFamily="18" charset="0"/>
                      </a:rPr>
                      <m:t>0}</m:t>
                    </m:r>
                  </m:oMath>
                </a14:m>
                <a:r>
                  <a:rPr lang="en-US" sz="3200" dirty="0"/>
                  <a:t> and </a:t>
                </a:r>
                <a:r>
                  <a:rPr lang="en-US" sz="3200" dirty="0" smtClean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200" i="1">
                            <a:latin typeface="Cambria Math" panose="02040503050406030204" pitchFamily="18" charset="0"/>
                          </a:rPr>
                          <m:t>κ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sSub>
                          <m:sSub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3200" i="1" dirty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/</m:t>
                    </m:r>
                    <m:func>
                      <m:func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sSub>
                          <m:sSub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3200" i="1" dirty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</m:oMath>
                </a14:m>
                <a:endParaRPr lang="en-US" sz="3200" dirty="0" smtClean="0"/>
              </a:p>
              <a:p>
                <a:endParaRPr lang="en-US" sz="3200" dirty="0" smtClean="0"/>
              </a:p>
              <a:p>
                <a:endParaRPr lang="en-US" sz="3200" dirty="0"/>
              </a:p>
              <a:p>
                <a14:m>
                  <m:oMath xmlns:m="http://schemas.openxmlformats.org/officeDocument/2006/math">
                    <m:d>
                      <m:dPr>
                        <m:begChr m:val="⌊"/>
                        <m:endChr m:val="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begChr m:val=""/>
                        <m:endChr m:val="⌋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3200" dirty="0" smtClean="0"/>
                  <a:t> is the floor function (round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sz="3200" dirty="0" smtClean="0"/>
                  <a:t> down to nearest integer)</a:t>
                </a:r>
              </a:p>
              <a:p>
                <a:r>
                  <a:rPr lang="en-US" sz="3200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200" i="1">
                            <a:latin typeface="Cambria Math" panose="02040503050406030204" pitchFamily="18" charset="0"/>
                          </a:rPr>
                          <m:t>κ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200" i="1">
                            <a:latin typeface="Cambria Math" panose="02040503050406030204" pitchFamily="18" charset="0"/>
                          </a:rPr>
                          <m:t>κ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3200" dirty="0" smtClean="0"/>
                  <a:t> is large, the ratio inside the </a:t>
                </a:r>
                <a:r>
                  <a:rPr lang="en-US" sz="3200" dirty="0" err="1" smtClean="0"/>
                  <a:t>parens</a:t>
                </a:r>
                <a:r>
                  <a:rPr lang="en-US" sz="3200" dirty="0" smtClean="0"/>
                  <a:t> tends to unity, and the convergence is slow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372" y="1001486"/>
                <a:ext cx="11179628" cy="5500914"/>
              </a:xfrm>
              <a:blipFill>
                <a:blip r:embed="rId2"/>
                <a:stretch>
                  <a:fillRect l="-1254" t="-2326" r="-273" b="-3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263526"/>
            <a:ext cx="9757228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MINRES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872" y="3818238"/>
            <a:ext cx="4710013" cy="114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7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4372" y="1001486"/>
                <a:ext cx="11179628" cy="5500914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Matlab has a built-in function </a:t>
                </a:r>
                <a:r>
                  <a:rPr lang="en-US" sz="3200" dirty="0" err="1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minres</a:t>
                </a:r>
                <a:endParaRPr lang="en-US" sz="3600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3200" dirty="0" smtClean="0"/>
                  <a:t>It also is relatively tractable for convergence analysis.</a:t>
                </a:r>
              </a:p>
              <a:p>
                <a:r>
                  <a:rPr lang="en-US" sz="3200" dirty="0" smtClean="0"/>
                  <a:t>If A is </a:t>
                </a:r>
                <a:r>
                  <a:rPr lang="en-US" sz="3200" dirty="0" err="1" smtClean="0"/>
                  <a:t>hermitian</a:t>
                </a:r>
                <a:r>
                  <a:rPr lang="en-US" sz="3200" dirty="0" smtClean="0"/>
                  <a:t>, then it has real eigenvalues</a:t>
                </a:r>
              </a:p>
              <a:p>
                <a:r>
                  <a:rPr lang="en-US" sz="3200" dirty="0" smtClean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200" i="1" dirty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l-GR" sz="3200" i="1" dirty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sz="3200" b="0" i="0" dirty="0" smtClean="0">
                        <a:latin typeface="Cambria Math" panose="02040503050406030204" pitchFamily="18" charset="0"/>
                      </a:rPr>
                      <m:t>&gt;0}</m:t>
                    </m:r>
                  </m:oMath>
                </a14:m>
                <a:r>
                  <a:rPr lang="en-US" sz="3200" dirty="0" smtClean="0"/>
                  <a:t> and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200" b="0" i="1" smtClean="0">
                            <a:latin typeface="Cambria Math" panose="02040503050406030204" pitchFamily="18" charset="0"/>
                          </a:rPr>
                          <m:t>κ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sSub>
                          <m:sSub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3200" i="1" dirty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/</m:t>
                    </m:r>
                    <m:func>
                      <m:func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sSub>
                          <m:sSub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3200" i="1" dirty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</m:oMath>
                </a14:m>
                <a:endParaRPr lang="en-US" sz="3200" dirty="0" smtClean="0"/>
              </a:p>
              <a:p>
                <a:r>
                  <a:rPr lang="en-US" sz="32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200" i="1" dirty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l-GR" sz="3200" i="1" dirty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sz="3200" b="0" i="0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3200" dirty="0">
                        <a:latin typeface="Cambria Math" panose="02040503050406030204" pitchFamily="18" charset="0"/>
                      </a:rPr>
                      <m:t>0}</m:t>
                    </m:r>
                  </m:oMath>
                </a14:m>
                <a:r>
                  <a:rPr lang="en-US" sz="3200" dirty="0"/>
                  <a:t> and </a:t>
                </a:r>
                <a:r>
                  <a:rPr lang="en-US" sz="3200" dirty="0" smtClean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200" i="1">
                            <a:latin typeface="Cambria Math" panose="02040503050406030204" pitchFamily="18" charset="0"/>
                          </a:rPr>
                          <m:t>κ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sSub>
                          <m:sSub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3200" i="1" dirty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/</m:t>
                    </m:r>
                    <m:func>
                      <m:func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sSub>
                          <m:sSub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3200" i="1" dirty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</m:oMath>
                </a14:m>
                <a:endParaRPr lang="en-US" sz="3200" dirty="0" smtClean="0"/>
              </a:p>
              <a:p>
                <a:endParaRPr lang="en-US" sz="3200" dirty="0" smtClean="0"/>
              </a:p>
              <a:p>
                <a:endParaRPr lang="en-US" sz="3200" dirty="0"/>
              </a:p>
              <a:p>
                <a14:m>
                  <m:oMath xmlns:m="http://schemas.openxmlformats.org/officeDocument/2006/math">
                    <m:d>
                      <m:dPr>
                        <m:begChr m:val="⌊"/>
                        <m:endChr m:val="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begChr m:val=""/>
                        <m:endChr m:val="⌋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3200" dirty="0" smtClean="0"/>
                  <a:t> is the floor function (round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sz="3200" dirty="0" smtClean="0"/>
                  <a:t> down to nearest integer)</a:t>
                </a:r>
              </a:p>
              <a:p>
                <a:r>
                  <a:rPr lang="en-US" sz="3200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200" i="1">
                            <a:latin typeface="Cambria Math" panose="02040503050406030204" pitchFamily="18" charset="0"/>
                          </a:rPr>
                          <m:t>κ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200" i="1">
                            <a:latin typeface="Cambria Math" panose="02040503050406030204" pitchFamily="18" charset="0"/>
                          </a:rPr>
                          <m:t>κ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3200" dirty="0" smtClean="0"/>
                  <a:t> is large, the ratio inside the </a:t>
                </a:r>
                <a:r>
                  <a:rPr lang="en-US" sz="3200" dirty="0" err="1" smtClean="0"/>
                  <a:t>parens</a:t>
                </a:r>
                <a:r>
                  <a:rPr lang="en-US" sz="3200" dirty="0" smtClean="0"/>
                  <a:t> tends to unity, and the convergence is slow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372" y="1001486"/>
                <a:ext cx="11179628" cy="5500914"/>
              </a:xfrm>
              <a:blipFill>
                <a:blip r:embed="rId2"/>
                <a:stretch>
                  <a:fillRect l="-1254" t="-2326" r="-273" b="-3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263526"/>
            <a:ext cx="9757228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MINRES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872" y="3818238"/>
            <a:ext cx="4710013" cy="114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0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4372" y="976773"/>
                <a:ext cx="11179628" cy="550091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200" dirty="0" smtClean="0"/>
                  <a:t>Let’s specify that nonsingular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3200" dirty="0" smtClean="0"/>
                  <a:t> from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32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3200" dirty="0" smtClean="0">
                    <a:cs typeface="Courier New" panose="02070309020205020404" pitchFamily="49" charset="0"/>
                  </a:rPr>
                  <a:t>is HPD</a:t>
                </a:r>
                <a:endParaRPr lang="en-US" sz="3200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3200" dirty="0" smtClean="0"/>
                  <a:t>Then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3200" dirty="0" smtClean="0"/>
                  <a:t> has a </a:t>
                </a:r>
                <a:r>
                  <a:rPr lang="en-US" sz="3200" dirty="0" err="1" smtClean="0"/>
                  <a:t>Cholesky</a:t>
                </a:r>
                <a:r>
                  <a:rPr lang="en-US" sz="3200" dirty="0" smtClean="0"/>
                  <a:t> factorization: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For any vector u, we have</a:t>
                </a:r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This is great because it is non-negative, and zero </a:t>
                </a:r>
                <a:r>
                  <a:rPr lang="en-US" sz="3200" dirty="0" err="1" smtClean="0"/>
                  <a:t>iff</a:t>
                </a:r>
                <a:r>
                  <a:rPr lang="en-US" sz="3200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3200" b="1" dirty="0" smtClean="0"/>
              </a:p>
              <a:p>
                <a:r>
                  <a:rPr lang="en-US" sz="3200" dirty="0" smtClean="0"/>
                  <a:t>We can then define </a:t>
                </a:r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The conjugate gradient method minimizes the error measured with the A-norm over the sequence of </a:t>
                </a:r>
                <a:r>
                  <a:rPr lang="en-US" sz="3200" dirty="0" err="1" smtClean="0"/>
                  <a:t>Krylov</a:t>
                </a:r>
                <a:r>
                  <a:rPr lang="en-US" sz="3200" dirty="0" smtClean="0"/>
                  <a:t> subspaces</a:t>
                </a:r>
              </a:p>
              <a:p>
                <a:r>
                  <a:rPr lang="en-US" sz="3200" dirty="0" smtClean="0"/>
                  <a:t>That is, it computes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sz="3200" i="1">
                                    <a:latin typeface="Cambria Math" panose="02040503050406030204" pitchFamily="18" charset="0"/>
                                  </a:rPr>
                                  <m:t>𝓚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func>
                  </m:oMath>
                </a14:m>
                <a:endParaRPr lang="en-US" sz="32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372" y="976773"/>
                <a:ext cx="11179628" cy="5500914"/>
              </a:xfrm>
              <a:blipFill>
                <a:blip r:embed="rId2"/>
                <a:stretch>
                  <a:fillRect l="-1254" t="-2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263526"/>
            <a:ext cx="9757228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The conjugate gradient method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981" y="2520779"/>
            <a:ext cx="4957338" cy="4636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865" y="4024183"/>
            <a:ext cx="2946641" cy="50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3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2" y="976773"/>
            <a:ext cx="11179628" cy="5500914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The </a:t>
            </a:r>
            <a:r>
              <a:rPr lang="en-US" sz="3200" dirty="0"/>
              <a:t>conjugate gradient (CG) </a:t>
            </a:r>
            <a:r>
              <a:rPr lang="en-US" sz="3200" dirty="0" smtClean="0"/>
              <a:t>computes directions for each iterate that are “A-orthogonal” and estimates how long they should be.</a:t>
            </a:r>
          </a:p>
          <a:p>
            <a:r>
              <a:rPr lang="en-US" sz="3200" dirty="0"/>
              <a:t>A</a:t>
            </a:r>
            <a:r>
              <a:rPr lang="en-US" sz="3200" dirty="0" smtClean="0"/>
              <a:t>nother </a:t>
            </a:r>
            <a:r>
              <a:rPr lang="en-US" sz="3200" dirty="0"/>
              <a:t>take </a:t>
            </a:r>
            <a:r>
              <a:rPr lang="en-US" sz="3200" dirty="0" smtClean="0"/>
              <a:t>on CG based on this view on </a:t>
            </a:r>
            <a:r>
              <a:rPr lang="en-US" sz="3200" dirty="0"/>
              <a:t>the Sakai </a:t>
            </a:r>
            <a:r>
              <a:rPr lang="en-US" sz="3200" dirty="0" smtClean="0"/>
              <a:t>site</a:t>
            </a:r>
          </a:p>
          <a:p>
            <a:r>
              <a:rPr lang="en-US" sz="3200" dirty="0" smtClean="0"/>
              <a:t>It began being designed for n steps, i.e., as a direct method, but suffered from the same problem as </a:t>
            </a:r>
            <a:r>
              <a:rPr lang="en-US" sz="3200" dirty="0" err="1" smtClean="0"/>
              <a:t>Krylov</a:t>
            </a:r>
            <a:r>
              <a:rPr lang="en-US" sz="3200" dirty="0" smtClean="0"/>
              <a:t> iteration. </a:t>
            </a:r>
          </a:p>
          <a:p>
            <a:r>
              <a:rPr lang="en-US" sz="3200" dirty="0" smtClean="0"/>
              <a:t>Only later did it become a useful iterative method.</a:t>
            </a:r>
          </a:p>
          <a:p>
            <a:r>
              <a:rPr lang="en-US" sz="3200" dirty="0" smtClean="0"/>
              <a:t>The classical CG method is somewhat limited by the need for an HPD matrix</a:t>
            </a:r>
          </a:p>
          <a:p>
            <a:r>
              <a:rPr lang="en-US" sz="3200" dirty="0" smtClean="0"/>
              <a:t>But, that same list of modified functions applied to the CG method </a:t>
            </a:r>
          </a:p>
          <a:p>
            <a:r>
              <a:rPr lang="en-US" sz="3200" dirty="0" err="1" smtClean="0"/>
              <a:t>Matlab</a:t>
            </a:r>
            <a:r>
              <a:rPr lang="en-US" sz="3200" dirty="0" smtClean="0"/>
              <a:t> has a built-in function </a:t>
            </a:r>
            <a:r>
              <a:rPr lang="en-US" sz="3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pcg</a:t>
            </a:r>
            <a:endParaRPr lang="en-US" sz="3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263526"/>
            <a:ext cx="9757228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The conjugate gradient method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94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4372" y="976773"/>
                <a:ext cx="11179628" cy="577001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200" dirty="0" smtClean="0"/>
                  <a:t>Let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3200" dirty="0" smtClean="0"/>
                  <a:t> be real and nonsingular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>
                        <a:latin typeface="Cambria Math" panose="02040503050406030204" pitchFamily="18" charset="0"/>
                      </a:rPr>
                      <m:t>κ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200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3200" dirty="0" smtClean="0"/>
                  <a:t>We have the following theorem:</a:t>
                </a:r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endParaRPr lang="en-US" sz="3200" dirty="0"/>
              </a:p>
              <a:p>
                <a:endParaRPr lang="en-US" sz="3200" dirty="0"/>
              </a:p>
              <a:p>
                <a:r>
                  <a:rPr lang="en-US" sz="3200" dirty="0" smtClean="0"/>
                  <a:t>MINRES: bound on </a:t>
                </a:r>
                <a:r>
                  <a:rPr lang="en-US" sz="3200" i="1" dirty="0" smtClean="0"/>
                  <a:t>relative residual</a:t>
                </a:r>
                <a:r>
                  <a:rPr lang="en-US" sz="3200" dirty="0" smtClean="0"/>
                  <a:t>; CG: on </a:t>
                </a:r>
                <a:r>
                  <a:rPr lang="en-US" sz="3200" i="1" dirty="0" smtClean="0"/>
                  <a:t>relative error</a:t>
                </a:r>
              </a:p>
              <a:p>
                <a:r>
                  <a:rPr lang="en-US" sz="3200" dirty="0" smtClean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>
                        <a:latin typeface="Cambria Math" panose="02040503050406030204" pitchFamily="18" charset="0"/>
                      </a:rPr>
                      <m:t>κ</m:t>
                    </m:r>
                  </m:oMath>
                </a14:m>
                <a:r>
                  <a:rPr lang="en-US" sz="3200" dirty="0" smtClean="0"/>
                  <a:t> is large, convergence is slow: spectrum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3200" dirty="0" smtClean="0"/>
                  <a:t> matters!</a:t>
                </a:r>
              </a:p>
              <a:p>
                <a:r>
                  <a:rPr lang="en-US" sz="3200" dirty="0" smtClean="0"/>
                  <a:t>Bigger exponent than indefinite case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372" y="976773"/>
                <a:ext cx="11179628" cy="5770016"/>
              </a:xfrm>
              <a:blipFill>
                <a:blip r:embed="rId2"/>
                <a:stretch>
                  <a:fillRect l="-1254" t="-2218" b="-3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263526"/>
            <a:ext cx="9757228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Convergence of MINRES and CG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895" y="2038865"/>
            <a:ext cx="9574527" cy="311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9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4372" y="976773"/>
                <a:ext cx="11179628" cy="5770016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Using this result, we can estimate how many steps are needed.</a:t>
                </a:r>
                <a:endParaRPr lang="en-US" sz="3200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3200" dirty="0" smtClean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>
                        <a:latin typeface="Cambria Math" panose="02040503050406030204" pitchFamily="18" charset="0"/>
                      </a:rPr>
                      <m:t>κ</m:t>
                    </m:r>
                  </m:oMath>
                </a14:m>
                <a:r>
                  <a:rPr lang="en-US" sz="3200" dirty="0" smtClean="0"/>
                  <a:t> be a parameter (i.e., given)</a:t>
                </a:r>
              </a:p>
              <a:p>
                <a:r>
                  <a:rPr lang="en-US" sz="3200" dirty="0" smtClean="0"/>
                  <a:t>We want to specify a tolerance, say </a:t>
                </a:r>
                <a:r>
                  <a:rPr lang="el-GR" sz="3200" dirty="0" smtClean="0"/>
                  <a:t>ε</a:t>
                </a:r>
                <a:r>
                  <a:rPr lang="en-US" sz="3200" dirty="0" smtClean="0"/>
                  <a:t>; to get the bound under this value, we need</a:t>
                </a:r>
              </a:p>
              <a:p>
                <a:endParaRPr lang="en-US" sz="3200" dirty="0"/>
              </a:p>
              <a:p>
                <a:r>
                  <a:rPr lang="en-US" sz="3200" dirty="0"/>
                  <a:t>S</a:t>
                </a:r>
                <a:r>
                  <a:rPr lang="en-US" sz="3200" dirty="0" smtClean="0"/>
                  <a:t>olve for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200" dirty="0" smtClean="0"/>
                  <a:t>:</a:t>
                </a:r>
              </a:p>
              <a:p>
                <a:endParaRPr lang="en-US" sz="3200" dirty="0"/>
              </a:p>
              <a:p>
                <a:r>
                  <a:rPr lang="en-US" sz="3200" dirty="0" smtClean="0"/>
                  <a:t>Simplify assuming large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>
                        <a:latin typeface="Cambria Math" panose="02040503050406030204" pitchFamily="18" charset="0"/>
                      </a:rPr>
                      <m:t>κ</m:t>
                    </m:r>
                  </m:oMath>
                </a14:m>
                <a:r>
                  <a:rPr lang="en-US" sz="3200" dirty="0" smtClean="0"/>
                  <a:t>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372" y="976773"/>
                <a:ext cx="11179628" cy="5770016"/>
              </a:xfrm>
              <a:blipFill>
                <a:blip r:embed="rId2"/>
                <a:stretch>
                  <a:fillRect l="-1254" t="-2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263526"/>
            <a:ext cx="9757228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Convergence of MINRES and CG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768" y="3664073"/>
            <a:ext cx="3543653" cy="7430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7916" y="2630662"/>
            <a:ext cx="2597493" cy="7631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6663" y="4634483"/>
            <a:ext cx="5701025" cy="184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2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4372" y="976773"/>
                <a:ext cx="11179628" cy="5770016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Now use the last result inside the log function and Taylor expand to get</a:t>
                </a:r>
              </a:p>
              <a:p>
                <a:endParaRPr lang="en-US" sz="3200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3200" dirty="0" smtClean="0"/>
                  <a:t>Finally, we obtain</a:t>
                </a:r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It is easy to see that the number of iterations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200" dirty="0" smtClean="0"/>
                  <a:t> increases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3200" i="1">
                            <a:latin typeface="Cambria Math" panose="02040503050406030204" pitchFamily="18" charset="0"/>
                          </a:rPr>
                          <m:t>κ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r>
                  <a:rPr lang="en-US" sz="3200" dirty="0" smtClean="0"/>
                  <a:t> and with decreasing tolerance </a:t>
                </a:r>
                <a:r>
                  <a:rPr lang="el-GR" sz="3200" dirty="0" smtClean="0"/>
                  <a:t>ε</a:t>
                </a:r>
                <a:endParaRPr lang="en-US" sz="3200" dirty="0" smtClean="0"/>
              </a:p>
              <a:p>
                <a:r>
                  <a:rPr lang="en-US" sz="3200" dirty="0" smtClean="0"/>
                  <a:t>Let’s do an example</a:t>
                </a: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372" y="976773"/>
                <a:ext cx="11179628" cy="5770016"/>
              </a:xfrm>
              <a:blipFill>
                <a:blip r:embed="rId2"/>
                <a:stretch>
                  <a:fillRect l="-1254" t="-2218" r="-1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263526"/>
            <a:ext cx="9757228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Convergence of MINRES and CG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736" y="1633775"/>
            <a:ext cx="4589377" cy="51196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857239" y="2797993"/>
            <a:ext cx="5105506" cy="775809"/>
            <a:chOff x="3857239" y="2797993"/>
            <a:chExt cx="5105506" cy="77580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3736" y="2797993"/>
              <a:ext cx="5019009" cy="77580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3857239" y="3001231"/>
                  <a:ext cx="41069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7239" y="3001231"/>
                  <a:ext cx="41069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3305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379640"/>
            <a:ext cx="8465457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MINRES and CG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351372" y="1180936"/>
            <a:ext cx="3159900" cy="2611011"/>
          </a:xfrm>
        </p:spPr>
        <p:txBody>
          <a:bodyPr>
            <a:normAutofit/>
          </a:bodyPr>
          <a:lstStyle/>
          <a:p>
            <a:r>
              <a:rPr lang="en-US" dirty="0" smtClean="0"/>
              <a:t>Create sparse random matrix</a:t>
            </a:r>
          </a:p>
          <a:p>
            <a:r>
              <a:rPr lang="en-US" dirty="0" smtClean="0"/>
              <a:t>Condition number 100</a:t>
            </a:r>
          </a:p>
          <a:p>
            <a:r>
              <a:rPr lang="en-US" dirty="0" smtClean="0"/>
              <a:t>Known solution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72" y="1001486"/>
            <a:ext cx="1571563" cy="40556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04372" y="1471835"/>
            <a:ext cx="4586612" cy="1740921"/>
            <a:chOff x="504372" y="1471836"/>
            <a:chExt cx="4364190" cy="14962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4372" y="1471836"/>
              <a:ext cx="4364190" cy="8856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372" y="2357510"/>
              <a:ext cx="1880482" cy="61054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372" y="3791947"/>
            <a:ext cx="6427769" cy="1349698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7389879" y="3791947"/>
            <a:ext cx="3159900" cy="2611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minres</a:t>
            </a:r>
            <a:r>
              <a:rPr lang="en-US" dirty="0" smtClean="0"/>
              <a:t> used first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cg</a:t>
            </a:r>
            <a:r>
              <a:rPr lang="en-US" dirty="0" smtClean="0"/>
              <a:t> second</a:t>
            </a:r>
          </a:p>
          <a:p>
            <a:r>
              <a:rPr lang="en-US" dirty="0" smtClean="0"/>
              <a:t>Same tolerance</a:t>
            </a:r>
          </a:p>
          <a:p>
            <a:r>
              <a:rPr lang="en-US" dirty="0" smtClean="0"/>
              <a:t>Plot relative residuals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3075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379640"/>
            <a:ext cx="8465457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MINRES and CG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72" y="1001486"/>
            <a:ext cx="1571563" cy="4055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08" y="1354048"/>
            <a:ext cx="6427769" cy="1349698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9032100" y="3186466"/>
            <a:ext cx="2892170" cy="29548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minres</a:t>
            </a:r>
            <a:r>
              <a:rPr lang="en-US" dirty="0" smtClean="0"/>
              <a:t> and</a:t>
            </a:r>
            <a:r>
              <a:rPr lang="en-US" dirty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pcg</a:t>
            </a:r>
            <a:r>
              <a:rPr lang="en-US" dirty="0" smtClean="0"/>
              <a:t> residuals are very similar here</a:t>
            </a:r>
          </a:p>
          <a:p>
            <a:r>
              <a:rPr lang="en-US" dirty="0" smtClean="0"/>
              <a:t>What about error?</a:t>
            </a:r>
          </a:p>
          <a:p>
            <a:r>
              <a:rPr lang="en-US" dirty="0" smtClean="0"/>
              <a:t>We know exact solution here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08" y="2703746"/>
            <a:ext cx="8318351" cy="403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05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72" y="379640"/>
            <a:ext cx="8465457" cy="6218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Example: MINRES and CG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72" y="1001486"/>
            <a:ext cx="1571563" cy="4055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/>
              <p:cNvSpPr txBox="1">
                <a:spLocks/>
              </p:cNvSpPr>
              <p:nvPr/>
            </p:nvSpPr>
            <p:spPr>
              <a:xfrm>
                <a:off x="7097435" y="1204267"/>
                <a:ext cx="3744787" cy="42697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Using the exact solution, we little difference when the condition number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smtClean="0"/>
                  <a:t>Now let’s up the ante and use a condition number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1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435" y="1204267"/>
                <a:ext cx="3744787" cy="4269776"/>
              </a:xfrm>
              <a:prstGeom prst="rect">
                <a:avLst/>
              </a:prstGeom>
              <a:blipFill>
                <a:blip r:embed="rId3"/>
                <a:stretch>
                  <a:fillRect l="-2927" t="-3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72" y="1407051"/>
            <a:ext cx="4424637" cy="19534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372" y="4159110"/>
            <a:ext cx="5265632" cy="47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5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7101</TotalTime>
  <Words>3393</Words>
  <Application>Microsoft Office PowerPoint</Application>
  <PresentationFormat>Widescreen</PresentationFormat>
  <Paragraphs>706</Paragraphs>
  <Slides>121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121</vt:i4>
      </vt:variant>
    </vt:vector>
  </HeadingPairs>
  <TitlesOfParts>
    <vt:vector size="127" baseType="lpstr">
      <vt:lpstr>Arial</vt:lpstr>
      <vt:lpstr>Calibri</vt:lpstr>
      <vt:lpstr>Calibri Light</vt:lpstr>
      <vt:lpstr>Cambria Math</vt:lpstr>
      <vt:lpstr>Courier New</vt:lpstr>
      <vt:lpstr>Office Theme</vt:lpstr>
      <vt:lpstr>Chapter 8 Krylov Methods in Linear Algebra</vt:lpstr>
      <vt:lpstr>Section 8.1 Sparsity and Structure</vt:lpstr>
      <vt:lpstr>Methods for large matrices/systems</vt:lpstr>
      <vt:lpstr>Sparse matrices</vt:lpstr>
      <vt:lpstr>Example: large adjacency matrix</vt:lpstr>
      <vt:lpstr>Example: large adjacency matrix</vt:lpstr>
      <vt:lpstr>Example: large adjacency matrix</vt:lpstr>
      <vt:lpstr>Example: large adjacency matrix</vt:lpstr>
      <vt:lpstr>Matrix fill-in</vt:lpstr>
      <vt:lpstr>Matrix fill-in</vt:lpstr>
      <vt:lpstr>Banded matrices</vt:lpstr>
      <vt:lpstr>Example: solving  a banded system</vt:lpstr>
      <vt:lpstr>Example: solving  a banded system</vt:lpstr>
      <vt:lpstr>Example: solving  a banded system</vt:lpstr>
      <vt:lpstr>Linear systems and eigenvalues</vt:lpstr>
      <vt:lpstr>Example: sparse matrix eigenvalues</vt:lpstr>
      <vt:lpstr>Example: sparse matrix eigenvalues</vt:lpstr>
      <vt:lpstr>Section 8.2 Power Iteration</vt:lpstr>
      <vt:lpstr>Example: repeated matrix multiplication</vt:lpstr>
      <vt:lpstr>Example: repeated matrix multiplication</vt:lpstr>
      <vt:lpstr>Example: repeated matrix multiplication</vt:lpstr>
      <vt:lpstr>Dominant eigenvalue</vt:lpstr>
      <vt:lpstr>Dominant eigenvalue</vt:lpstr>
      <vt:lpstr>Dominant eigenvalue</vt:lpstr>
      <vt:lpstr>Power iteration</vt:lpstr>
      <vt:lpstr>Dominant eigenvalue</vt:lpstr>
      <vt:lpstr>Function poweriter </vt:lpstr>
      <vt:lpstr>Convergence of power iteration</vt:lpstr>
      <vt:lpstr>Convergence of power iteration</vt:lpstr>
      <vt:lpstr>Convergence of power iteration</vt:lpstr>
      <vt:lpstr>Example: convergence</vt:lpstr>
      <vt:lpstr>Convergence of power iteration</vt:lpstr>
      <vt:lpstr>Section 8.3 Inverse Iteration</vt:lpstr>
      <vt:lpstr>Inverse iteration</vt:lpstr>
      <vt:lpstr>Inverse iteration</vt:lpstr>
      <vt:lpstr>Inverse iteration</vt:lpstr>
      <vt:lpstr>Inverse iteration</vt:lpstr>
      <vt:lpstr>Shifted inverse iteration</vt:lpstr>
      <vt:lpstr>Shifted inverse iteration</vt:lpstr>
      <vt:lpstr>Shifted inverse iteration</vt:lpstr>
      <vt:lpstr>Function inviter </vt:lpstr>
      <vt:lpstr>Example: inverse iteration</vt:lpstr>
      <vt:lpstr>Example: inverse iteration</vt:lpstr>
      <vt:lpstr>Example: inverse iteration</vt:lpstr>
      <vt:lpstr>Dynamic shifting</vt:lpstr>
      <vt:lpstr>Example: inverse iteration</vt:lpstr>
      <vt:lpstr>Example: inverse iteration</vt:lpstr>
      <vt:lpstr>Dynamic shifting</vt:lpstr>
      <vt:lpstr>Section 8.4 Krylov Subspaces</vt:lpstr>
      <vt:lpstr>Krylov subspaces</vt:lpstr>
      <vt:lpstr>Krylov subspaces</vt:lpstr>
      <vt:lpstr>Properties</vt:lpstr>
      <vt:lpstr>Properties</vt:lpstr>
      <vt:lpstr>Reducing dimension and solving linear systems</vt:lpstr>
      <vt:lpstr>Reducing dimension and solving linear systems</vt:lpstr>
      <vt:lpstr>Reducing dimension and solving linear systems</vt:lpstr>
      <vt:lpstr>Example: Krylov iteration</vt:lpstr>
      <vt:lpstr>Example: Krylov iteration</vt:lpstr>
      <vt:lpstr>Example: Krylov iteration</vt:lpstr>
      <vt:lpstr>Fixing the problem</vt:lpstr>
      <vt:lpstr>Fixing the problem</vt:lpstr>
      <vt:lpstr>Fixing the problem</vt:lpstr>
      <vt:lpstr>Fixing the problem: Arnoldi iteration</vt:lpstr>
      <vt:lpstr>Arnoldi iteration</vt:lpstr>
      <vt:lpstr>Example: Arnoldi iteration</vt:lpstr>
      <vt:lpstr>Example: Arnoldi iteration</vt:lpstr>
      <vt:lpstr>A Key Identity</vt:lpstr>
      <vt:lpstr>PowerPoint Presentation</vt:lpstr>
      <vt:lpstr>Section 8.5 GMRES</vt:lpstr>
      <vt:lpstr>GMRES: Using Arnoldi iteration</vt:lpstr>
      <vt:lpstr>GMRES: Using Arnoldi iteration</vt:lpstr>
      <vt:lpstr>GMRES: Using Arnoldi iteration</vt:lpstr>
      <vt:lpstr>GMRES: Using Arnoldi iteration</vt:lpstr>
      <vt:lpstr>GMRES: Using Arnoldi iteration</vt:lpstr>
      <vt:lpstr>Example: GMRES</vt:lpstr>
      <vt:lpstr>Example: GMRES</vt:lpstr>
      <vt:lpstr>GMRES </vt:lpstr>
      <vt:lpstr>GMRES </vt:lpstr>
      <vt:lpstr>GMRES: convergence and restarting</vt:lpstr>
      <vt:lpstr>GMRES: convergence and restarting</vt:lpstr>
      <vt:lpstr>Example: GMRES with restarting</vt:lpstr>
      <vt:lpstr>Example: GMRES with restarting</vt:lpstr>
      <vt:lpstr>Example: GMRES with restarting</vt:lpstr>
      <vt:lpstr>Example: GMRES with restarting</vt:lpstr>
      <vt:lpstr>Example: GMRES with restarting</vt:lpstr>
      <vt:lpstr>GMRES: comments</vt:lpstr>
      <vt:lpstr>Section 8.6 MINRES and conjugate gradients</vt:lpstr>
      <vt:lpstr>Special cases of GMRES</vt:lpstr>
      <vt:lpstr>Special cases of GMRES: MINRES</vt:lpstr>
      <vt:lpstr>MINRES</vt:lpstr>
      <vt:lpstr>MINRES</vt:lpstr>
      <vt:lpstr>The conjugate gradient method</vt:lpstr>
      <vt:lpstr>The conjugate gradient method</vt:lpstr>
      <vt:lpstr>Convergence of MINRES and CG</vt:lpstr>
      <vt:lpstr>Convergence of MINRES and CG</vt:lpstr>
      <vt:lpstr>Convergence of MINRES and CG</vt:lpstr>
      <vt:lpstr>Example: MINRES and CG</vt:lpstr>
      <vt:lpstr>Example: MINRES and CG</vt:lpstr>
      <vt:lpstr>Example: MINRES and CG</vt:lpstr>
      <vt:lpstr>Example: MINRES and CG</vt:lpstr>
      <vt:lpstr>Example: MINRES and CG</vt:lpstr>
      <vt:lpstr>About stopping criteria</vt:lpstr>
      <vt:lpstr>Section 8.7 Matrix-free Iterations</vt:lpstr>
      <vt:lpstr>Linear transformations, and undoing them</vt:lpstr>
      <vt:lpstr>Linear transformations, and undoing them</vt:lpstr>
      <vt:lpstr>Blurring images</vt:lpstr>
      <vt:lpstr>Blurring images</vt:lpstr>
      <vt:lpstr>Blurring example</vt:lpstr>
      <vt:lpstr>Blurring example</vt:lpstr>
      <vt:lpstr>Deblurring images</vt:lpstr>
      <vt:lpstr>Deblurring images</vt:lpstr>
      <vt:lpstr>Deblurring example</vt:lpstr>
      <vt:lpstr>Deblurring example</vt:lpstr>
      <vt:lpstr>Section 8.8 Preconditioning</vt:lpstr>
      <vt:lpstr>Preconditioning</vt:lpstr>
      <vt:lpstr>Preconditioning</vt:lpstr>
      <vt:lpstr>Preconditioning: ILU</vt:lpstr>
      <vt:lpstr>Preconditioning example</vt:lpstr>
      <vt:lpstr>Preconditioning example</vt:lpstr>
      <vt:lpstr>Preconditioning example</vt:lpstr>
      <vt:lpstr>Preconditioning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8 Krylov Methods in Linear Algebra</dc:title>
  <dc:creator>Richard J. Braun</dc:creator>
  <cp:lastModifiedBy>Braun, Richard J</cp:lastModifiedBy>
  <cp:revision>132</cp:revision>
  <cp:lastPrinted>2018-03-01T17:16:14Z</cp:lastPrinted>
  <dcterms:created xsi:type="dcterms:W3CDTF">2018-02-13T22:49:02Z</dcterms:created>
  <dcterms:modified xsi:type="dcterms:W3CDTF">2018-03-01T22:41:30Z</dcterms:modified>
</cp:coreProperties>
</file>